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18"/>
  </p:notesMasterIdLst>
  <p:sldIdLst>
    <p:sldId id="473" r:id="rId2"/>
    <p:sldId id="295" r:id="rId3"/>
    <p:sldId id="508" r:id="rId4"/>
    <p:sldId id="505" r:id="rId5"/>
    <p:sldId id="506" r:id="rId6"/>
    <p:sldId id="503" r:id="rId7"/>
    <p:sldId id="509" r:id="rId8"/>
    <p:sldId id="510" r:id="rId9"/>
    <p:sldId id="511" r:id="rId10"/>
    <p:sldId id="512" r:id="rId11"/>
    <p:sldId id="513" r:id="rId12"/>
    <p:sldId id="514" r:id="rId13"/>
    <p:sldId id="515" r:id="rId14"/>
    <p:sldId id="517" r:id="rId15"/>
    <p:sldId id="519" r:id="rId16"/>
    <p:sldId id="521" r:id="rId17"/>
  </p:sldIdLst>
  <p:sldSz cx="12192000" cy="6858000"/>
  <p:notesSz cx="6858000" cy="9144000"/>
  <p:defaultTextStyle>
    <a:defPPr>
      <a:defRPr lang="zh-CN"/>
    </a:defPPr>
    <a:lvl1pPr algn="ctr" rtl="0" fontAlgn="base">
      <a:lnSpc>
        <a:spcPct val="11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1pPr>
    <a:lvl2pPr marL="457200" algn="ctr" rtl="0" fontAlgn="base">
      <a:lnSpc>
        <a:spcPct val="11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2pPr>
    <a:lvl3pPr marL="914400" algn="ctr" rtl="0" fontAlgn="base">
      <a:lnSpc>
        <a:spcPct val="11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ctr" rtl="0" fontAlgn="base">
      <a:lnSpc>
        <a:spcPct val="11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ctr" rtl="0" fontAlgn="base">
      <a:lnSpc>
        <a:spcPct val="11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803"/>
    <a:srgbClr val="525252"/>
    <a:srgbClr val="0000FF"/>
    <a:srgbClr val="FF00FF"/>
    <a:srgbClr val="339933"/>
    <a:srgbClr val="6600CC"/>
    <a:srgbClr val="669900"/>
    <a:srgbClr val="000000"/>
    <a:srgbClr val="0033CC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7" autoAdjust="0"/>
    <p:restoredTop sz="94581" autoAdjust="0"/>
  </p:normalViewPr>
  <p:slideViewPr>
    <p:cSldViewPr>
      <p:cViewPr varScale="1">
        <p:scale>
          <a:sx n="73" d="100"/>
          <a:sy n="73" d="100"/>
        </p:scale>
        <p:origin x="42" y="38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81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81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81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81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fld id="{D6836A47-F2A7-406E-887D-DAE0E45A0A3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8C1A40-83A1-49D1-BF1B-B3BEC23E6C99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ECB7D61-5801-D3D9-429C-B102529640D7}"/>
              </a:ext>
            </a:extLst>
          </p:cNvPr>
          <p:cNvCxnSpPr>
            <a:cxnSpLocks/>
          </p:cNvCxnSpPr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1649408-CDAB-C2BC-4B7E-2935C22C6B0F}"/>
              </a:ext>
            </a:extLst>
          </p:cNvPr>
          <p:cNvCxnSpPr>
            <a:cxnSpLocks/>
          </p:cNvCxnSpPr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4">
            <a:extLst>
              <a:ext uri="{FF2B5EF4-FFF2-40B4-BE49-F238E27FC236}">
                <a16:creationId xmlns:a16="http://schemas.microsoft.com/office/drawing/2014/main" id="{FEDE45D8-8CEE-E8E9-60F4-5DBFBCBE629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9865" y="115911"/>
            <a:ext cx="562347" cy="518091"/>
            <a:chOff x="2887" y="1282"/>
            <a:chExt cx="1906" cy="1756"/>
          </a:xfrm>
        </p:grpSpPr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D82071F5-4A1B-8C9A-4DA9-8941BCAE89C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87" y="1282"/>
              <a:ext cx="1906" cy="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FF04373-53F8-B1F3-D222-A12F2189A2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7" y="1275"/>
              <a:ext cx="1906" cy="1763"/>
            </a:xfrm>
            <a:custGeom>
              <a:avLst/>
              <a:gdLst>
                <a:gd name="T0" fmla="*/ 773 w 801"/>
                <a:gd name="T1" fmla="*/ 370 h 741"/>
                <a:gd name="T2" fmla="*/ 601 w 801"/>
                <a:gd name="T3" fmla="*/ 269 h 741"/>
                <a:gd name="T4" fmla="*/ 569 w 801"/>
                <a:gd name="T5" fmla="*/ 59 h 741"/>
                <a:gd name="T6" fmla="*/ 372 w 801"/>
                <a:gd name="T7" fmla="*/ 7 h 741"/>
                <a:gd name="T8" fmla="*/ 201 w 801"/>
                <a:gd name="T9" fmla="*/ 106 h 741"/>
                <a:gd name="T10" fmla="*/ 187 w 801"/>
                <a:gd name="T11" fmla="*/ 290 h 741"/>
                <a:gd name="T12" fmla="*/ 0 w 801"/>
                <a:gd name="T13" fmla="*/ 415 h 741"/>
                <a:gd name="T14" fmla="*/ 26 w 801"/>
                <a:gd name="T15" fmla="*/ 635 h 741"/>
                <a:gd name="T16" fmla="*/ 202 w 801"/>
                <a:gd name="T17" fmla="*/ 733 h 741"/>
                <a:gd name="T18" fmla="*/ 251 w 801"/>
                <a:gd name="T19" fmla="*/ 732 h 741"/>
                <a:gd name="T20" fmla="*/ 413 w 801"/>
                <a:gd name="T21" fmla="*/ 653 h 741"/>
                <a:gd name="T22" fmla="*/ 575 w 801"/>
                <a:gd name="T23" fmla="*/ 740 h 741"/>
                <a:gd name="T24" fmla="*/ 601 w 801"/>
                <a:gd name="T25" fmla="*/ 732 h 741"/>
                <a:gd name="T26" fmla="*/ 801 w 801"/>
                <a:gd name="T27" fmla="*/ 592 h 741"/>
                <a:gd name="T28" fmla="*/ 551 w 801"/>
                <a:gd name="T29" fmla="*/ 268 h 741"/>
                <a:gd name="T30" fmla="*/ 435 w 801"/>
                <a:gd name="T31" fmla="*/ 341 h 741"/>
                <a:gd name="T32" fmla="*/ 426 w 801"/>
                <a:gd name="T33" fmla="*/ 209 h 741"/>
                <a:gd name="T34" fmla="*/ 551 w 801"/>
                <a:gd name="T35" fmla="*/ 121 h 741"/>
                <a:gd name="T36" fmla="*/ 201 w 801"/>
                <a:gd name="T37" fmla="*/ 456 h 741"/>
                <a:gd name="T38" fmla="*/ 85 w 801"/>
                <a:gd name="T39" fmla="*/ 397 h 741"/>
                <a:gd name="T40" fmla="*/ 214 w 801"/>
                <a:gd name="T41" fmla="*/ 333 h 741"/>
                <a:gd name="T42" fmla="*/ 251 w 801"/>
                <a:gd name="T43" fmla="*/ 340 h 741"/>
                <a:gd name="T44" fmla="*/ 353 w 801"/>
                <a:gd name="T45" fmla="*/ 402 h 741"/>
                <a:gd name="T46" fmla="*/ 201 w 801"/>
                <a:gd name="T47" fmla="*/ 456 h 741"/>
                <a:gd name="T48" fmla="*/ 251 w 801"/>
                <a:gd name="T49" fmla="*/ 671 h 741"/>
                <a:gd name="T50" fmla="*/ 281 w 801"/>
                <a:gd name="T51" fmla="*/ 493 h 741"/>
                <a:gd name="T52" fmla="*/ 375 w 801"/>
                <a:gd name="T53" fmla="*/ 456 h 741"/>
                <a:gd name="T54" fmla="*/ 362 w 801"/>
                <a:gd name="T55" fmla="*/ 615 h 741"/>
                <a:gd name="T56" fmla="*/ 301 w 801"/>
                <a:gd name="T57" fmla="*/ 83 h 741"/>
                <a:gd name="T58" fmla="*/ 501 w 801"/>
                <a:gd name="T59" fmla="*/ 83 h 741"/>
                <a:gd name="T60" fmla="*/ 381 w 801"/>
                <a:gd name="T61" fmla="*/ 114 h 741"/>
                <a:gd name="T62" fmla="*/ 449 w 801"/>
                <a:gd name="T63" fmla="*/ 402 h 741"/>
                <a:gd name="T64" fmla="*/ 551 w 801"/>
                <a:gd name="T65" fmla="*/ 340 h 741"/>
                <a:gd name="T66" fmla="*/ 587 w 801"/>
                <a:gd name="T67" fmla="*/ 333 h 741"/>
                <a:gd name="T68" fmla="*/ 716 w 801"/>
                <a:gd name="T69" fmla="*/ 398 h 741"/>
                <a:gd name="T70" fmla="*/ 550 w 801"/>
                <a:gd name="T71" fmla="*/ 457 h 741"/>
                <a:gd name="T72" fmla="*/ 738 w 801"/>
                <a:gd name="T73" fmla="*/ 603 h 741"/>
                <a:gd name="T74" fmla="*/ 601 w 801"/>
                <a:gd name="T75" fmla="*/ 543 h 741"/>
                <a:gd name="T76" fmla="*/ 751 w 801"/>
                <a:gd name="T77" fmla="*/ 433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01" h="741">
                  <a:moveTo>
                    <a:pt x="801" y="415"/>
                  </a:moveTo>
                  <a:cubicBezTo>
                    <a:pt x="801" y="396"/>
                    <a:pt x="790" y="378"/>
                    <a:pt x="773" y="370"/>
                  </a:cubicBezTo>
                  <a:cubicBezTo>
                    <a:pt x="615" y="291"/>
                    <a:pt x="615" y="291"/>
                    <a:pt x="615" y="291"/>
                  </a:cubicBezTo>
                  <a:cubicBezTo>
                    <a:pt x="607" y="287"/>
                    <a:pt x="601" y="278"/>
                    <a:pt x="601" y="269"/>
                  </a:cubicBezTo>
                  <a:cubicBezTo>
                    <a:pt x="601" y="106"/>
                    <a:pt x="601" y="106"/>
                    <a:pt x="601" y="106"/>
                  </a:cubicBezTo>
                  <a:cubicBezTo>
                    <a:pt x="601" y="85"/>
                    <a:pt x="588" y="66"/>
                    <a:pt x="569" y="59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11" y="0"/>
                    <a:pt x="390" y="0"/>
                    <a:pt x="372" y="7"/>
                  </a:cubicBezTo>
                  <a:cubicBezTo>
                    <a:pt x="233" y="59"/>
                    <a:pt x="233" y="59"/>
                    <a:pt x="233" y="59"/>
                  </a:cubicBezTo>
                  <a:cubicBezTo>
                    <a:pt x="214" y="67"/>
                    <a:pt x="201" y="85"/>
                    <a:pt x="201" y="106"/>
                  </a:cubicBezTo>
                  <a:cubicBezTo>
                    <a:pt x="201" y="268"/>
                    <a:pt x="201" y="268"/>
                    <a:pt x="201" y="268"/>
                  </a:cubicBezTo>
                  <a:cubicBezTo>
                    <a:pt x="201" y="277"/>
                    <a:pt x="196" y="286"/>
                    <a:pt x="187" y="290"/>
                  </a:cubicBezTo>
                  <a:cubicBezTo>
                    <a:pt x="28" y="370"/>
                    <a:pt x="28" y="370"/>
                    <a:pt x="28" y="370"/>
                  </a:cubicBezTo>
                  <a:cubicBezTo>
                    <a:pt x="11" y="378"/>
                    <a:pt x="0" y="396"/>
                    <a:pt x="0" y="415"/>
                  </a:cubicBezTo>
                  <a:cubicBezTo>
                    <a:pt x="0" y="591"/>
                    <a:pt x="0" y="591"/>
                    <a:pt x="0" y="591"/>
                  </a:cubicBezTo>
                  <a:cubicBezTo>
                    <a:pt x="0" y="610"/>
                    <a:pt x="10" y="626"/>
                    <a:pt x="26" y="635"/>
                  </a:cubicBezTo>
                  <a:cubicBezTo>
                    <a:pt x="201" y="732"/>
                    <a:pt x="201" y="732"/>
                    <a:pt x="201" y="732"/>
                  </a:cubicBezTo>
                  <a:cubicBezTo>
                    <a:pt x="202" y="733"/>
                    <a:pt x="202" y="733"/>
                    <a:pt x="202" y="733"/>
                  </a:cubicBezTo>
                  <a:cubicBezTo>
                    <a:pt x="217" y="741"/>
                    <a:pt x="235" y="741"/>
                    <a:pt x="249" y="733"/>
                  </a:cubicBezTo>
                  <a:cubicBezTo>
                    <a:pt x="251" y="732"/>
                    <a:pt x="251" y="732"/>
                    <a:pt x="251" y="732"/>
                  </a:cubicBezTo>
                  <a:cubicBezTo>
                    <a:pt x="388" y="653"/>
                    <a:pt x="388" y="653"/>
                    <a:pt x="388" y="653"/>
                  </a:cubicBezTo>
                  <a:cubicBezTo>
                    <a:pt x="396" y="649"/>
                    <a:pt x="406" y="649"/>
                    <a:pt x="413" y="653"/>
                  </a:cubicBezTo>
                  <a:cubicBezTo>
                    <a:pt x="551" y="733"/>
                    <a:pt x="551" y="733"/>
                    <a:pt x="551" y="733"/>
                  </a:cubicBezTo>
                  <a:cubicBezTo>
                    <a:pt x="559" y="738"/>
                    <a:pt x="567" y="740"/>
                    <a:pt x="575" y="740"/>
                  </a:cubicBezTo>
                  <a:cubicBezTo>
                    <a:pt x="584" y="740"/>
                    <a:pt x="592" y="738"/>
                    <a:pt x="599" y="734"/>
                  </a:cubicBezTo>
                  <a:cubicBezTo>
                    <a:pt x="601" y="732"/>
                    <a:pt x="601" y="732"/>
                    <a:pt x="601" y="732"/>
                  </a:cubicBezTo>
                  <a:cubicBezTo>
                    <a:pt x="775" y="636"/>
                    <a:pt x="775" y="636"/>
                    <a:pt x="775" y="636"/>
                  </a:cubicBezTo>
                  <a:cubicBezTo>
                    <a:pt x="791" y="627"/>
                    <a:pt x="801" y="610"/>
                    <a:pt x="801" y="592"/>
                  </a:cubicBezTo>
                  <a:lnTo>
                    <a:pt x="801" y="415"/>
                  </a:lnTo>
                  <a:close/>
                  <a:moveTo>
                    <a:pt x="551" y="268"/>
                  </a:moveTo>
                  <a:cubicBezTo>
                    <a:pt x="551" y="277"/>
                    <a:pt x="546" y="286"/>
                    <a:pt x="537" y="290"/>
                  </a:cubicBezTo>
                  <a:cubicBezTo>
                    <a:pt x="435" y="341"/>
                    <a:pt x="435" y="341"/>
                    <a:pt x="435" y="341"/>
                  </a:cubicBezTo>
                  <a:cubicBezTo>
                    <a:pt x="431" y="344"/>
                    <a:pt x="426" y="341"/>
                    <a:pt x="426" y="336"/>
                  </a:cubicBezTo>
                  <a:cubicBezTo>
                    <a:pt x="426" y="209"/>
                    <a:pt x="426" y="209"/>
                    <a:pt x="426" y="209"/>
                  </a:cubicBezTo>
                  <a:cubicBezTo>
                    <a:pt x="426" y="186"/>
                    <a:pt x="440" y="165"/>
                    <a:pt x="461" y="157"/>
                  </a:cubicBezTo>
                  <a:cubicBezTo>
                    <a:pt x="551" y="121"/>
                    <a:pt x="551" y="121"/>
                    <a:pt x="551" y="121"/>
                  </a:cubicBezTo>
                  <a:lnTo>
                    <a:pt x="551" y="268"/>
                  </a:lnTo>
                  <a:close/>
                  <a:moveTo>
                    <a:pt x="201" y="456"/>
                  </a:moveTo>
                  <a:cubicBezTo>
                    <a:pt x="201" y="456"/>
                    <a:pt x="201" y="456"/>
                    <a:pt x="201" y="456"/>
                  </a:cubicBezTo>
                  <a:cubicBezTo>
                    <a:pt x="85" y="397"/>
                    <a:pt x="85" y="397"/>
                    <a:pt x="85" y="397"/>
                  </a:cubicBezTo>
                  <a:cubicBezTo>
                    <a:pt x="201" y="339"/>
                    <a:pt x="201" y="339"/>
                    <a:pt x="201" y="339"/>
                  </a:cubicBezTo>
                  <a:cubicBezTo>
                    <a:pt x="214" y="333"/>
                    <a:pt x="214" y="333"/>
                    <a:pt x="214" y="333"/>
                  </a:cubicBezTo>
                  <a:cubicBezTo>
                    <a:pt x="221" y="329"/>
                    <a:pt x="230" y="329"/>
                    <a:pt x="237" y="333"/>
                  </a:cubicBezTo>
                  <a:cubicBezTo>
                    <a:pt x="251" y="340"/>
                    <a:pt x="251" y="340"/>
                    <a:pt x="251" y="340"/>
                  </a:cubicBezTo>
                  <a:cubicBezTo>
                    <a:pt x="352" y="391"/>
                    <a:pt x="352" y="391"/>
                    <a:pt x="352" y="391"/>
                  </a:cubicBezTo>
                  <a:cubicBezTo>
                    <a:pt x="357" y="393"/>
                    <a:pt x="357" y="399"/>
                    <a:pt x="353" y="402"/>
                  </a:cubicBezTo>
                  <a:cubicBezTo>
                    <a:pt x="251" y="456"/>
                    <a:pt x="251" y="456"/>
                    <a:pt x="251" y="456"/>
                  </a:cubicBezTo>
                  <a:cubicBezTo>
                    <a:pt x="235" y="464"/>
                    <a:pt x="217" y="464"/>
                    <a:pt x="201" y="456"/>
                  </a:cubicBezTo>
                  <a:close/>
                  <a:moveTo>
                    <a:pt x="362" y="615"/>
                  </a:moveTo>
                  <a:cubicBezTo>
                    <a:pt x="251" y="671"/>
                    <a:pt x="251" y="671"/>
                    <a:pt x="251" y="671"/>
                  </a:cubicBezTo>
                  <a:cubicBezTo>
                    <a:pt x="250" y="543"/>
                    <a:pt x="250" y="543"/>
                    <a:pt x="250" y="543"/>
                  </a:cubicBezTo>
                  <a:cubicBezTo>
                    <a:pt x="250" y="522"/>
                    <a:pt x="262" y="502"/>
                    <a:pt x="281" y="493"/>
                  </a:cubicBezTo>
                  <a:cubicBezTo>
                    <a:pt x="366" y="450"/>
                    <a:pt x="366" y="450"/>
                    <a:pt x="366" y="450"/>
                  </a:cubicBezTo>
                  <a:cubicBezTo>
                    <a:pt x="370" y="448"/>
                    <a:pt x="375" y="451"/>
                    <a:pt x="375" y="456"/>
                  </a:cubicBezTo>
                  <a:cubicBezTo>
                    <a:pt x="376" y="593"/>
                    <a:pt x="376" y="593"/>
                    <a:pt x="376" y="593"/>
                  </a:cubicBezTo>
                  <a:cubicBezTo>
                    <a:pt x="376" y="602"/>
                    <a:pt x="370" y="611"/>
                    <a:pt x="362" y="615"/>
                  </a:cubicBezTo>
                  <a:close/>
                  <a:moveTo>
                    <a:pt x="381" y="114"/>
                  </a:moveTo>
                  <a:cubicBezTo>
                    <a:pt x="301" y="83"/>
                    <a:pt x="301" y="83"/>
                    <a:pt x="301" y="83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501" y="83"/>
                    <a:pt x="501" y="83"/>
                    <a:pt x="501" y="83"/>
                  </a:cubicBezTo>
                  <a:cubicBezTo>
                    <a:pt x="420" y="114"/>
                    <a:pt x="420" y="114"/>
                    <a:pt x="420" y="114"/>
                  </a:cubicBezTo>
                  <a:cubicBezTo>
                    <a:pt x="408" y="118"/>
                    <a:pt x="394" y="118"/>
                    <a:pt x="381" y="114"/>
                  </a:cubicBezTo>
                  <a:close/>
                  <a:moveTo>
                    <a:pt x="550" y="457"/>
                  </a:moveTo>
                  <a:cubicBezTo>
                    <a:pt x="449" y="402"/>
                    <a:pt x="449" y="402"/>
                    <a:pt x="449" y="402"/>
                  </a:cubicBezTo>
                  <a:cubicBezTo>
                    <a:pt x="444" y="399"/>
                    <a:pt x="445" y="393"/>
                    <a:pt x="449" y="391"/>
                  </a:cubicBezTo>
                  <a:cubicBezTo>
                    <a:pt x="551" y="340"/>
                    <a:pt x="551" y="340"/>
                    <a:pt x="551" y="340"/>
                  </a:cubicBezTo>
                  <a:cubicBezTo>
                    <a:pt x="564" y="333"/>
                    <a:pt x="564" y="333"/>
                    <a:pt x="564" y="333"/>
                  </a:cubicBezTo>
                  <a:cubicBezTo>
                    <a:pt x="571" y="329"/>
                    <a:pt x="580" y="329"/>
                    <a:pt x="587" y="333"/>
                  </a:cubicBezTo>
                  <a:cubicBezTo>
                    <a:pt x="601" y="340"/>
                    <a:pt x="601" y="340"/>
                    <a:pt x="601" y="340"/>
                  </a:cubicBezTo>
                  <a:cubicBezTo>
                    <a:pt x="716" y="398"/>
                    <a:pt x="716" y="398"/>
                    <a:pt x="716" y="398"/>
                  </a:cubicBezTo>
                  <a:cubicBezTo>
                    <a:pt x="602" y="457"/>
                    <a:pt x="602" y="457"/>
                    <a:pt x="602" y="457"/>
                  </a:cubicBezTo>
                  <a:cubicBezTo>
                    <a:pt x="586" y="466"/>
                    <a:pt x="566" y="466"/>
                    <a:pt x="550" y="457"/>
                  </a:cubicBezTo>
                  <a:close/>
                  <a:moveTo>
                    <a:pt x="751" y="581"/>
                  </a:moveTo>
                  <a:cubicBezTo>
                    <a:pt x="751" y="590"/>
                    <a:pt x="746" y="599"/>
                    <a:pt x="738" y="603"/>
                  </a:cubicBezTo>
                  <a:cubicBezTo>
                    <a:pt x="601" y="675"/>
                    <a:pt x="601" y="675"/>
                    <a:pt x="601" y="675"/>
                  </a:cubicBezTo>
                  <a:cubicBezTo>
                    <a:pt x="601" y="543"/>
                    <a:pt x="601" y="543"/>
                    <a:pt x="601" y="543"/>
                  </a:cubicBezTo>
                  <a:cubicBezTo>
                    <a:pt x="601" y="522"/>
                    <a:pt x="613" y="502"/>
                    <a:pt x="632" y="493"/>
                  </a:cubicBezTo>
                  <a:cubicBezTo>
                    <a:pt x="751" y="433"/>
                    <a:pt x="751" y="433"/>
                    <a:pt x="751" y="433"/>
                  </a:cubicBezTo>
                  <a:lnTo>
                    <a:pt x="751" y="581"/>
                  </a:lnTo>
                  <a:close/>
                </a:path>
              </a:pathLst>
            </a:custGeom>
            <a:solidFill>
              <a:srgbClr val="F29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8" name="图片 17" descr="文本&#10;&#10;描述已自动生成">
            <a:extLst>
              <a:ext uri="{FF2B5EF4-FFF2-40B4-BE49-F238E27FC236}">
                <a16:creationId xmlns:a16="http://schemas.microsoft.com/office/drawing/2014/main" id="{927205FE-C643-48DF-36DA-4224048D3B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276" y="-77489"/>
            <a:ext cx="2662109" cy="9730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2A1FD98-6098-D4A4-E41C-701D37315DC9}"/>
              </a:ext>
            </a:extLst>
          </p:cNvPr>
          <p:cNvCxnSpPr>
            <a:cxnSpLocks/>
          </p:cNvCxnSpPr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8E77C6F-EC25-51D4-0507-B36910591592}"/>
              </a:ext>
            </a:extLst>
          </p:cNvPr>
          <p:cNvCxnSpPr>
            <a:cxnSpLocks/>
          </p:cNvCxnSpPr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4">
            <a:extLst>
              <a:ext uri="{FF2B5EF4-FFF2-40B4-BE49-F238E27FC236}">
                <a16:creationId xmlns:a16="http://schemas.microsoft.com/office/drawing/2014/main" id="{FFFA669A-0DAA-8132-835A-CAF9D95C4D0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9865" y="115911"/>
            <a:ext cx="562347" cy="518091"/>
            <a:chOff x="2887" y="1282"/>
            <a:chExt cx="1906" cy="1756"/>
          </a:xfrm>
        </p:grpSpPr>
        <p:sp>
          <p:nvSpPr>
            <p:cNvPr id="22" name="AutoShape 3">
              <a:extLst>
                <a:ext uri="{FF2B5EF4-FFF2-40B4-BE49-F238E27FC236}">
                  <a16:creationId xmlns:a16="http://schemas.microsoft.com/office/drawing/2014/main" id="{38E23988-700E-9382-BF37-BB9F94C1EB3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87" y="1282"/>
              <a:ext cx="1906" cy="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71509E29-BA46-9C70-761D-87F29E23C3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7" y="1275"/>
              <a:ext cx="1906" cy="1763"/>
            </a:xfrm>
            <a:custGeom>
              <a:avLst/>
              <a:gdLst>
                <a:gd name="T0" fmla="*/ 773 w 801"/>
                <a:gd name="T1" fmla="*/ 370 h 741"/>
                <a:gd name="T2" fmla="*/ 601 w 801"/>
                <a:gd name="T3" fmla="*/ 269 h 741"/>
                <a:gd name="T4" fmla="*/ 569 w 801"/>
                <a:gd name="T5" fmla="*/ 59 h 741"/>
                <a:gd name="T6" fmla="*/ 372 w 801"/>
                <a:gd name="T7" fmla="*/ 7 h 741"/>
                <a:gd name="T8" fmla="*/ 201 w 801"/>
                <a:gd name="T9" fmla="*/ 106 h 741"/>
                <a:gd name="T10" fmla="*/ 187 w 801"/>
                <a:gd name="T11" fmla="*/ 290 h 741"/>
                <a:gd name="T12" fmla="*/ 0 w 801"/>
                <a:gd name="T13" fmla="*/ 415 h 741"/>
                <a:gd name="T14" fmla="*/ 26 w 801"/>
                <a:gd name="T15" fmla="*/ 635 h 741"/>
                <a:gd name="T16" fmla="*/ 202 w 801"/>
                <a:gd name="T17" fmla="*/ 733 h 741"/>
                <a:gd name="T18" fmla="*/ 251 w 801"/>
                <a:gd name="T19" fmla="*/ 732 h 741"/>
                <a:gd name="T20" fmla="*/ 413 w 801"/>
                <a:gd name="T21" fmla="*/ 653 h 741"/>
                <a:gd name="T22" fmla="*/ 575 w 801"/>
                <a:gd name="T23" fmla="*/ 740 h 741"/>
                <a:gd name="T24" fmla="*/ 601 w 801"/>
                <a:gd name="T25" fmla="*/ 732 h 741"/>
                <a:gd name="T26" fmla="*/ 801 w 801"/>
                <a:gd name="T27" fmla="*/ 592 h 741"/>
                <a:gd name="T28" fmla="*/ 551 w 801"/>
                <a:gd name="T29" fmla="*/ 268 h 741"/>
                <a:gd name="T30" fmla="*/ 435 w 801"/>
                <a:gd name="T31" fmla="*/ 341 h 741"/>
                <a:gd name="T32" fmla="*/ 426 w 801"/>
                <a:gd name="T33" fmla="*/ 209 h 741"/>
                <a:gd name="T34" fmla="*/ 551 w 801"/>
                <a:gd name="T35" fmla="*/ 121 h 741"/>
                <a:gd name="T36" fmla="*/ 201 w 801"/>
                <a:gd name="T37" fmla="*/ 456 h 741"/>
                <a:gd name="T38" fmla="*/ 85 w 801"/>
                <a:gd name="T39" fmla="*/ 397 h 741"/>
                <a:gd name="T40" fmla="*/ 214 w 801"/>
                <a:gd name="T41" fmla="*/ 333 h 741"/>
                <a:gd name="T42" fmla="*/ 251 w 801"/>
                <a:gd name="T43" fmla="*/ 340 h 741"/>
                <a:gd name="T44" fmla="*/ 353 w 801"/>
                <a:gd name="T45" fmla="*/ 402 h 741"/>
                <a:gd name="T46" fmla="*/ 201 w 801"/>
                <a:gd name="T47" fmla="*/ 456 h 741"/>
                <a:gd name="T48" fmla="*/ 251 w 801"/>
                <a:gd name="T49" fmla="*/ 671 h 741"/>
                <a:gd name="T50" fmla="*/ 281 w 801"/>
                <a:gd name="T51" fmla="*/ 493 h 741"/>
                <a:gd name="T52" fmla="*/ 375 w 801"/>
                <a:gd name="T53" fmla="*/ 456 h 741"/>
                <a:gd name="T54" fmla="*/ 362 w 801"/>
                <a:gd name="T55" fmla="*/ 615 h 741"/>
                <a:gd name="T56" fmla="*/ 301 w 801"/>
                <a:gd name="T57" fmla="*/ 83 h 741"/>
                <a:gd name="T58" fmla="*/ 501 w 801"/>
                <a:gd name="T59" fmla="*/ 83 h 741"/>
                <a:gd name="T60" fmla="*/ 381 w 801"/>
                <a:gd name="T61" fmla="*/ 114 h 741"/>
                <a:gd name="T62" fmla="*/ 449 w 801"/>
                <a:gd name="T63" fmla="*/ 402 h 741"/>
                <a:gd name="T64" fmla="*/ 551 w 801"/>
                <a:gd name="T65" fmla="*/ 340 h 741"/>
                <a:gd name="T66" fmla="*/ 587 w 801"/>
                <a:gd name="T67" fmla="*/ 333 h 741"/>
                <a:gd name="T68" fmla="*/ 716 w 801"/>
                <a:gd name="T69" fmla="*/ 398 h 741"/>
                <a:gd name="T70" fmla="*/ 550 w 801"/>
                <a:gd name="T71" fmla="*/ 457 h 741"/>
                <a:gd name="T72" fmla="*/ 738 w 801"/>
                <a:gd name="T73" fmla="*/ 603 h 741"/>
                <a:gd name="T74" fmla="*/ 601 w 801"/>
                <a:gd name="T75" fmla="*/ 543 h 741"/>
                <a:gd name="T76" fmla="*/ 751 w 801"/>
                <a:gd name="T77" fmla="*/ 433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01" h="741">
                  <a:moveTo>
                    <a:pt x="801" y="415"/>
                  </a:moveTo>
                  <a:cubicBezTo>
                    <a:pt x="801" y="396"/>
                    <a:pt x="790" y="378"/>
                    <a:pt x="773" y="370"/>
                  </a:cubicBezTo>
                  <a:cubicBezTo>
                    <a:pt x="615" y="291"/>
                    <a:pt x="615" y="291"/>
                    <a:pt x="615" y="291"/>
                  </a:cubicBezTo>
                  <a:cubicBezTo>
                    <a:pt x="607" y="287"/>
                    <a:pt x="601" y="278"/>
                    <a:pt x="601" y="269"/>
                  </a:cubicBezTo>
                  <a:cubicBezTo>
                    <a:pt x="601" y="106"/>
                    <a:pt x="601" y="106"/>
                    <a:pt x="601" y="106"/>
                  </a:cubicBezTo>
                  <a:cubicBezTo>
                    <a:pt x="601" y="85"/>
                    <a:pt x="588" y="66"/>
                    <a:pt x="569" y="59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11" y="0"/>
                    <a:pt x="390" y="0"/>
                    <a:pt x="372" y="7"/>
                  </a:cubicBezTo>
                  <a:cubicBezTo>
                    <a:pt x="233" y="59"/>
                    <a:pt x="233" y="59"/>
                    <a:pt x="233" y="59"/>
                  </a:cubicBezTo>
                  <a:cubicBezTo>
                    <a:pt x="214" y="67"/>
                    <a:pt x="201" y="85"/>
                    <a:pt x="201" y="106"/>
                  </a:cubicBezTo>
                  <a:cubicBezTo>
                    <a:pt x="201" y="268"/>
                    <a:pt x="201" y="268"/>
                    <a:pt x="201" y="268"/>
                  </a:cubicBezTo>
                  <a:cubicBezTo>
                    <a:pt x="201" y="277"/>
                    <a:pt x="196" y="286"/>
                    <a:pt x="187" y="290"/>
                  </a:cubicBezTo>
                  <a:cubicBezTo>
                    <a:pt x="28" y="370"/>
                    <a:pt x="28" y="370"/>
                    <a:pt x="28" y="370"/>
                  </a:cubicBezTo>
                  <a:cubicBezTo>
                    <a:pt x="11" y="378"/>
                    <a:pt x="0" y="396"/>
                    <a:pt x="0" y="415"/>
                  </a:cubicBezTo>
                  <a:cubicBezTo>
                    <a:pt x="0" y="591"/>
                    <a:pt x="0" y="591"/>
                    <a:pt x="0" y="591"/>
                  </a:cubicBezTo>
                  <a:cubicBezTo>
                    <a:pt x="0" y="610"/>
                    <a:pt x="10" y="626"/>
                    <a:pt x="26" y="635"/>
                  </a:cubicBezTo>
                  <a:cubicBezTo>
                    <a:pt x="201" y="732"/>
                    <a:pt x="201" y="732"/>
                    <a:pt x="201" y="732"/>
                  </a:cubicBezTo>
                  <a:cubicBezTo>
                    <a:pt x="202" y="733"/>
                    <a:pt x="202" y="733"/>
                    <a:pt x="202" y="733"/>
                  </a:cubicBezTo>
                  <a:cubicBezTo>
                    <a:pt x="217" y="741"/>
                    <a:pt x="235" y="741"/>
                    <a:pt x="249" y="733"/>
                  </a:cubicBezTo>
                  <a:cubicBezTo>
                    <a:pt x="251" y="732"/>
                    <a:pt x="251" y="732"/>
                    <a:pt x="251" y="732"/>
                  </a:cubicBezTo>
                  <a:cubicBezTo>
                    <a:pt x="388" y="653"/>
                    <a:pt x="388" y="653"/>
                    <a:pt x="388" y="653"/>
                  </a:cubicBezTo>
                  <a:cubicBezTo>
                    <a:pt x="396" y="649"/>
                    <a:pt x="406" y="649"/>
                    <a:pt x="413" y="653"/>
                  </a:cubicBezTo>
                  <a:cubicBezTo>
                    <a:pt x="551" y="733"/>
                    <a:pt x="551" y="733"/>
                    <a:pt x="551" y="733"/>
                  </a:cubicBezTo>
                  <a:cubicBezTo>
                    <a:pt x="559" y="738"/>
                    <a:pt x="567" y="740"/>
                    <a:pt x="575" y="740"/>
                  </a:cubicBezTo>
                  <a:cubicBezTo>
                    <a:pt x="584" y="740"/>
                    <a:pt x="592" y="738"/>
                    <a:pt x="599" y="734"/>
                  </a:cubicBezTo>
                  <a:cubicBezTo>
                    <a:pt x="601" y="732"/>
                    <a:pt x="601" y="732"/>
                    <a:pt x="601" y="732"/>
                  </a:cubicBezTo>
                  <a:cubicBezTo>
                    <a:pt x="775" y="636"/>
                    <a:pt x="775" y="636"/>
                    <a:pt x="775" y="636"/>
                  </a:cubicBezTo>
                  <a:cubicBezTo>
                    <a:pt x="791" y="627"/>
                    <a:pt x="801" y="610"/>
                    <a:pt x="801" y="592"/>
                  </a:cubicBezTo>
                  <a:lnTo>
                    <a:pt x="801" y="415"/>
                  </a:lnTo>
                  <a:close/>
                  <a:moveTo>
                    <a:pt x="551" y="268"/>
                  </a:moveTo>
                  <a:cubicBezTo>
                    <a:pt x="551" y="277"/>
                    <a:pt x="546" y="286"/>
                    <a:pt x="537" y="290"/>
                  </a:cubicBezTo>
                  <a:cubicBezTo>
                    <a:pt x="435" y="341"/>
                    <a:pt x="435" y="341"/>
                    <a:pt x="435" y="341"/>
                  </a:cubicBezTo>
                  <a:cubicBezTo>
                    <a:pt x="431" y="344"/>
                    <a:pt x="426" y="341"/>
                    <a:pt x="426" y="336"/>
                  </a:cubicBezTo>
                  <a:cubicBezTo>
                    <a:pt x="426" y="209"/>
                    <a:pt x="426" y="209"/>
                    <a:pt x="426" y="209"/>
                  </a:cubicBezTo>
                  <a:cubicBezTo>
                    <a:pt x="426" y="186"/>
                    <a:pt x="440" y="165"/>
                    <a:pt x="461" y="157"/>
                  </a:cubicBezTo>
                  <a:cubicBezTo>
                    <a:pt x="551" y="121"/>
                    <a:pt x="551" y="121"/>
                    <a:pt x="551" y="121"/>
                  </a:cubicBezTo>
                  <a:lnTo>
                    <a:pt x="551" y="268"/>
                  </a:lnTo>
                  <a:close/>
                  <a:moveTo>
                    <a:pt x="201" y="456"/>
                  </a:moveTo>
                  <a:cubicBezTo>
                    <a:pt x="201" y="456"/>
                    <a:pt x="201" y="456"/>
                    <a:pt x="201" y="456"/>
                  </a:cubicBezTo>
                  <a:cubicBezTo>
                    <a:pt x="85" y="397"/>
                    <a:pt x="85" y="397"/>
                    <a:pt x="85" y="397"/>
                  </a:cubicBezTo>
                  <a:cubicBezTo>
                    <a:pt x="201" y="339"/>
                    <a:pt x="201" y="339"/>
                    <a:pt x="201" y="339"/>
                  </a:cubicBezTo>
                  <a:cubicBezTo>
                    <a:pt x="214" y="333"/>
                    <a:pt x="214" y="333"/>
                    <a:pt x="214" y="333"/>
                  </a:cubicBezTo>
                  <a:cubicBezTo>
                    <a:pt x="221" y="329"/>
                    <a:pt x="230" y="329"/>
                    <a:pt x="237" y="333"/>
                  </a:cubicBezTo>
                  <a:cubicBezTo>
                    <a:pt x="251" y="340"/>
                    <a:pt x="251" y="340"/>
                    <a:pt x="251" y="340"/>
                  </a:cubicBezTo>
                  <a:cubicBezTo>
                    <a:pt x="352" y="391"/>
                    <a:pt x="352" y="391"/>
                    <a:pt x="352" y="391"/>
                  </a:cubicBezTo>
                  <a:cubicBezTo>
                    <a:pt x="357" y="393"/>
                    <a:pt x="357" y="399"/>
                    <a:pt x="353" y="402"/>
                  </a:cubicBezTo>
                  <a:cubicBezTo>
                    <a:pt x="251" y="456"/>
                    <a:pt x="251" y="456"/>
                    <a:pt x="251" y="456"/>
                  </a:cubicBezTo>
                  <a:cubicBezTo>
                    <a:pt x="235" y="464"/>
                    <a:pt x="217" y="464"/>
                    <a:pt x="201" y="456"/>
                  </a:cubicBezTo>
                  <a:close/>
                  <a:moveTo>
                    <a:pt x="362" y="615"/>
                  </a:moveTo>
                  <a:cubicBezTo>
                    <a:pt x="251" y="671"/>
                    <a:pt x="251" y="671"/>
                    <a:pt x="251" y="671"/>
                  </a:cubicBezTo>
                  <a:cubicBezTo>
                    <a:pt x="250" y="543"/>
                    <a:pt x="250" y="543"/>
                    <a:pt x="250" y="543"/>
                  </a:cubicBezTo>
                  <a:cubicBezTo>
                    <a:pt x="250" y="522"/>
                    <a:pt x="262" y="502"/>
                    <a:pt x="281" y="493"/>
                  </a:cubicBezTo>
                  <a:cubicBezTo>
                    <a:pt x="366" y="450"/>
                    <a:pt x="366" y="450"/>
                    <a:pt x="366" y="450"/>
                  </a:cubicBezTo>
                  <a:cubicBezTo>
                    <a:pt x="370" y="448"/>
                    <a:pt x="375" y="451"/>
                    <a:pt x="375" y="456"/>
                  </a:cubicBezTo>
                  <a:cubicBezTo>
                    <a:pt x="376" y="593"/>
                    <a:pt x="376" y="593"/>
                    <a:pt x="376" y="593"/>
                  </a:cubicBezTo>
                  <a:cubicBezTo>
                    <a:pt x="376" y="602"/>
                    <a:pt x="370" y="611"/>
                    <a:pt x="362" y="615"/>
                  </a:cubicBezTo>
                  <a:close/>
                  <a:moveTo>
                    <a:pt x="381" y="114"/>
                  </a:moveTo>
                  <a:cubicBezTo>
                    <a:pt x="301" y="83"/>
                    <a:pt x="301" y="83"/>
                    <a:pt x="301" y="83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501" y="83"/>
                    <a:pt x="501" y="83"/>
                    <a:pt x="501" y="83"/>
                  </a:cubicBezTo>
                  <a:cubicBezTo>
                    <a:pt x="420" y="114"/>
                    <a:pt x="420" y="114"/>
                    <a:pt x="420" y="114"/>
                  </a:cubicBezTo>
                  <a:cubicBezTo>
                    <a:pt x="408" y="118"/>
                    <a:pt x="394" y="118"/>
                    <a:pt x="381" y="114"/>
                  </a:cubicBezTo>
                  <a:close/>
                  <a:moveTo>
                    <a:pt x="550" y="457"/>
                  </a:moveTo>
                  <a:cubicBezTo>
                    <a:pt x="449" y="402"/>
                    <a:pt x="449" y="402"/>
                    <a:pt x="449" y="402"/>
                  </a:cubicBezTo>
                  <a:cubicBezTo>
                    <a:pt x="444" y="399"/>
                    <a:pt x="445" y="393"/>
                    <a:pt x="449" y="391"/>
                  </a:cubicBezTo>
                  <a:cubicBezTo>
                    <a:pt x="551" y="340"/>
                    <a:pt x="551" y="340"/>
                    <a:pt x="551" y="340"/>
                  </a:cubicBezTo>
                  <a:cubicBezTo>
                    <a:pt x="564" y="333"/>
                    <a:pt x="564" y="333"/>
                    <a:pt x="564" y="333"/>
                  </a:cubicBezTo>
                  <a:cubicBezTo>
                    <a:pt x="571" y="329"/>
                    <a:pt x="580" y="329"/>
                    <a:pt x="587" y="333"/>
                  </a:cubicBezTo>
                  <a:cubicBezTo>
                    <a:pt x="601" y="340"/>
                    <a:pt x="601" y="340"/>
                    <a:pt x="601" y="340"/>
                  </a:cubicBezTo>
                  <a:cubicBezTo>
                    <a:pt x="716" y="398"/>
                    <a:pt x="716" y="398"/>
                    <a:pt x="716" y="398"/>
                  </a:cubicBezTo>
                  <a:cubicBezTo>
                    <a:pt x="602" y="457"/>
                    <a:pt x="602" y="457"/>
                    <a:pt x="602" y="457"/>
                  </a:cubicBezTo>
                  <a:cubicBezTo>
                    <a:pt x="586" y="466"/>
                    <a:pt x="566" y="466"/>
                    <a:pt x="550" y="457"/>
                  </a:cubicBezTo>
                  <a:close/>
                  <a:moveTo>
                    <a:pt x="751" y="581"/>
                  </a:moveTo>
                  <a:cubicBezTo>
                    <a:pt x="751" y="590"/>
                    <a:pt x="746" y="599"/>
                    <a:pt x="738" y="603"/>
                  </a:cubicBezTo>
                  <a:cubicBezTo>
                    <a:pt x="601" y="675"/>
                    <a:pt x="601" y="675"/>
                    <a:pt x="601" y="675"/>
                  </a:cubicBezTo>
                  <a:cubicBezTo>
                    <a:pt x="601" y="543"/>
                    <a:pt x="601" y="543"/>
                    <a:pt x="601" y="543"/>
                  </a:cubicBezTo>
                  <a:cubicBezTo>
                    <a:pt x="601" y="522"/>
                    <a:pt x="613" y="502"/>
                    <a:pt x="632" y="493"/>
                  </a:cubicBezTo>
                  <a:cubicBezTo>
                    <a:pt x="751" y="433"/>
                    <a:pt x="751" y="433"/>
                    <a:pt x="751" y="433"/>
                  </a:cubicBezTo>
                  <a:lnTo>
                    <a:pt x="751" y="581"/>
                  </a:lnTo>
                  <a:close/>
                </a:path>
              </a:pathLst>
            </a:custGeom>
            <a:solidFill>
              <a:srgbClr val="F29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图片 23" descr="文本&#10;&#10;描述已自动生成">
            <a:extLst>
              <a:ext uri="{FF2B5EF4-FFF2-40B4-BE49-F238E27FC236}">
                <a16:creationId xmlns:a16="http://schemas.microsoft.com/office/drawing/2014/main" id="{DBDF1B99-445A-CF82-0178-862578BF9F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276" y="-77489"/>
            <a:ext cx="2662109" cy="97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03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5" Type="http://schemas.openxmlformats.org/officeDocument/2006/relationships/image" Target="../media/image16.png"/><Relationship Id="rId4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4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12.png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AE8DDC11-C770-5B02-AFE9-DB1D9D22A15B}"/>
              </a:ext>
            </a:extLst>
          </p:cNvPr>
          <p:cNvCxnSpPr>
            <a:cxnSpLocks/>
          </p:cNvCxnSpPr>
          <p:nvPr/>
        </p:nvCxnSpPr>
        <p:spPr>
          <a:xfrm>
            <a:off x="2619" y="6382637"/>
            <a:ext cx="12204000" cy="0"/>
          </a:xfrm>
          <a:prstGeom prst="line">
            <a:avLst/>
          </a:prstGeom>
          <a:noFill/>
          <a:ln w="66675" cap="flat" cmpd="sng" algn="ctr">
            <a:solidFill>
              <a:srgbClr val="F29803"/>
            </a:solidFill>
            <a:prstDash val="solid"/>
            <a:miter lim="800000"/>
          </a:ln>
          <a:effectLst/>
        </p:spPr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C7798A7D-ACC5-EF49-E7D6-580E44710E30}"/>
              </a:ext>
            </a:extLst>
          </p:cNvPr>
          <p:cNvSpPr/>
          <p:nvPr/>
        </p:nvSpPr>
        <p:spPr>
          <a:xfrm>
            <a:off x="0" y="-2435"/>
            <a:ext cx="12192000" cy="5628586"/>
          </a:xfrm>
          <a:prstGeom prst="rect">
            <a:avLst/>
          </a:prstGeom>
          <a:solidFill>
            <a:srgbClr val="F2980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30C9C849-607E-8E14-E3B1-EFCB5D5EB3F6}"/>
              </a:ext>
            </a:extLst>
          </p:cNvPr>
          <p:cNvCxnSpPr>
            <a:cxnSpLocks/>
          </p:cNvCxnSpPr>
          <p:nvPr/>
        </p:nvCxnSpPr>
        <p:spPr>
          <a:xfrm>
            <a:off x="2619" y="6666062"/>
            <a:ext cx="12204000" cy="0"/>
          </a:xfrm>
          <a:prstGeom prst="line">
            <a:avLst/>
          </a:prstGeom>
          <a:noFill/>
          <a:ln w="66675" cap="flat" cmpd="sng" algn="ctr">
            <a:solidFill>
              <a:srgbClr val="F29803"/>
            </a:solidFill>
            <a:prstDash val="solid"/>
            <a:miter lim="800000"/>
          </a:ln>
          <a:effectLst/>
        </p:spPr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419D873E-BC2C-1409-732A-600BAA90FC70}"/>
              </a:ext>
            </a:extLst>
          </p:cNvPr>
          <p:cNvCxnSpPr>
            <a:cxnSpLocks/>
          </p:cNvCxnSpPr>
          <p:nvPr/>
        </p:nvCxnSpPr>
        <p:spPr>
          <a:xfrm>
            <a:off x="2619" y="6099212"/>
            <a:ext cx="12204000" cy="0"/>
          </a:xfrm>
          <a:prstGeom prst="line">
            <a:avLst/>
          </a:prstGeom>
          <a:noFill/>
          <a:ln w="66675" cap="flat" cmpd="sng" algn="ctr">
            <a:solidFill>
              <a:srgbClr val="F29803"/>
            </a:solidFill>
            <a:prstDash val="solid"/>
            <a:miter lim="800000"/>
          </a:ln>
          <a:effectLst/>
        </p:spPr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44D3035-C77C-46AD-B542-CEC3DA610DB0}"/>
              </a:ext>
            </a:extLst>
          </p:cNvPr>
          <p:cNvCxnSpPr>
            <a:cxnSpLocks/>
          </p:cNvCxnSpPr>
          <p:nvPr/>
        </p:nvCxnSpPr>
        <p:spPr>
          <a:xfrm>
            <a:off x="7997" y="5815787"/>
            <a:ext cx="12204000" cy="0"/>
          </a:xfrm>
          <a:prstGeom prst="line">
            <a:avLst/>
          </a:prstGeom>
          <a:noFill/>
          <a:ln w="66675" cap="flat" cmpd="sng" algn="ctr">
            <a:solidFill>
              <a:srgbClr val="F29803"/>
            </a:solidFill>
            <a:prstDash val="solid"/>
            <a:miter lim="800000"/>
          </a:ln>
          <a:effectLst/>
        </p:spPr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60F94453-C2FA-60C9-BE77-847DF6373B11}"/>
              </a:ext>
            </a:extLst>
          </p:cNvPr>
          <p:cNvSpPr txBox="1"/>
          <p:nvPr/>
        </p:nvSpPr>
        <p:spPr>
          <a:xfrm>
            <a:off x="2543139" y="1145658"/>
            <a:ext cx="7488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8000" b="0" dirty="0">
                <a:ln w="28575"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数据结构教程</a:t>
            </a:r>
          </a:p>
        </p:txBody>
      </p:sp>
      <p:pic>
        <p:nvPicPr>
          <p:cNvPr id="43" name="图片 42" descr="图片包含 游戏机&#10;&#10;描述已自动生成">
            <a:extLst>
              <a:ext uri="{FF2B5EF4-FFF2-40B4-BE49-F238E27FC236}">
                <a16:creationId xmlns:a16="http://schemas.microsoft.com/office/drawing/2014/main" id="{DEE91B81-315E-21FB-D6DD-141537AFB1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4" y="278882"/>
            <a:ext cx="1061720" cy="3150118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C9D49B5A-D6BF-A3DE-D3EB-46DEF7F8F4C1}"/>
              </a:ext>
            </a:extLst>
          </p:cNvPr>
          <p:cNvSpPr txBox="1"/>
          <p:nvPr/>
        </p:nvSpPr>
        <p:spPr>
          <a:xfrm>
            <a:off x="6512254" y="2360618"/>
            <a:ext cx="337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第</a:t>
            </a:r>
            <a:r>
              <a:rPr lang="en-US" altLang="zh-CN" sz="1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6</a:t>
            </a:r>
            <a:r>
              <a:rPr lang="zh-CN" altLang="en-US" sz="1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版</a:t>
            </a:r>
            <a:r>
              <a:rPr lang="en-US" altLang="zh-CN" sz="1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Wingdings 2" panose="05020102010507070707" pitchFamily="18" charset="2"/>
              </a:rPr>
              <a:t></a:t>
            </a:r>
            <a:r>
              <a:rPr lang="zh-CN" altLang="en-US" sz="1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微课视频</a:t>
            </a:r>
            <a:r>
              <a:rPr lang="en-US" altLang="zh-CN" sz="1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Wingdings 2" panose="05020102010507070707" pitchFamily="18" charset="2"/>
              </a:rPr>
              <a:t></a:t>
            </a:r>
            <a:r>
              <a:rPr lang="zh-CN" altLang="en-US" sz="1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题库版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2A4ABE5-C96F-4CF7-E2D4-29B875A25813}"/>
              </a:ext>
            </a:extLst>
          </p:cNvPr>
          <p:cNvSpPr txBox="1"/>
          <p:nvPr/>
        </p:nvSpPr>
        <p:spPr>
          <a:xfrm>
            <a:off x="8650304" y="2748968"/>
            <a:ext cx="1241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李春葆  主编</a:t>
            </a:r>
          </a:p>
        </p:txBody>
      </p:sp>
      <p:pic>
        <p:nvPicPr>
          <p:cNvPr id="46" name="图片 45" descr="乐高玩具&#10;&#10;低可信度描述已自动生成">
            <a:extLst>
              <a:ext uri="{FF2B5EF4-FFF2-40B4-BE49-F238E27FC236}">
                <a16:creationId xmlns:a16="http://schemas.microsoft.com/office/drawing/2014/main" id="{1FA7A277-2886-1A5A-11BA-32ABD2DBD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158" y="3407137"/>
            <a:ext cx="4810764" cy="3241174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42023424-313C-DCE6-33CC-E17F3D2C8CDC}"/>
              </a:ext>
            </a:extLst>
          </p:cNvPr>
          <p:cNvSpPr txBox="1"/>
          <p:nvPr/>
        </p:nvSpPr>
        <p:spPr>
          <a:xfrm>
            <a:off x="4174934" y="3359118"/>
            <a:ext cx="3698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第</a:t>
            </a:r>
            <a:r>
              <a:rPr lang="en-US" altLang="zh-CN" sz="4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9</a:t>
            </a:r>
            <a:r>
              <a:rPr lang="zh-CN" altLang="en-US" sz="4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章  查找</a:t>
            </a:r>
          </a:p>
        </p:txBody>
      </p:sp>
      <p:sp>
        <p:nvSpPr>
          <p:cNvPr id="48" name="圆: 空心 47">
            <a:extLst>
              <a:ext uri="{FF2B5EF4-FFF2-40B4-BE49-F238E27FC236}">
                <a16:creationId xmlns:a16="http://schemas.microsoft.com/office/drawing/2014/main" id="{690F8730-2872-981B-B768-72CA60A54E21}"/>
              </a:ext>
            </a:extLst>
          </p:cNvPr>
          <p:cNvSpPr/>
          <p:nvPr/>
        </p:nvSpPr>
        <p:spPr>
          <a:xfrm>
            <a:off x="8148968" y="2818581"/>
            <a:ext cx="194964" cy="194964"/>
          </a:xfrm>
          <a:prstGeom prst="donu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6A7B46F-7C02-C329-9B3C-D56145CA654D}"/>
              </a:ext>
            </a:extLst>
          </p:cNvPr>
          <p:cNvGrpSpPr/>
          <p:nvPr/>
        </p:nvGrpSpPr>
        <p:grpSpPr>
          <a:xfrm>
            <a:off x="681030" y="5637100"/>
            <a:ext cx="1436305" cy="1217315"/>
            <a:chOff x="245" y="5592394"/>
            <a:chExt cx="1489055" cy="1262022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690CB1F-67D8-80EA-8DF5-7F30834A1E57}"/>
                </a:ext>
              </a:extLst>
            </p:cNvPr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995B4B2D-3CCD-A247-8241-955A7E748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AAEFE0B-5E69-91C4-5EB6-D09815276282}"/>
                </a:ext>
              </a:extLst>
            </p:cNvPr>
            <p:cNvSpPr txBox="1"/>
            <p:nvPr/>
          </p:nvSpPr>
          <p:spPr>
            <a:xfrm>
              <a:off x="194436" y="6600500"/>
              <a:ext cx="1152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定价：</a:t>
              </a: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65.00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222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A30F5BE5-49CD-7A2E-CF54-30501A5222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02" t="4640" r="6799" b="6918"/>
          <a:stretch/>
        </p:blipFill>
        <p:spPr>
          <a:xfrm flipH="1">
            <a:off x="7118310" y="1340768"/>
            <a:ext cx="4257148" cy="460851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243031" y="2924943"/>
            <a:ext cx="5633657" cy="428061"/>
            <a:chOff x="1071538" y="2283067"/>
            <a:chExt cx="5633657" cy="321046"/>
          </a:xfrm>
        </p:grpSpPr>
        <p:sp>
          <p:nvSpPr>
            <p:cNvPr id="5" name="TextBox 4"/>
            <p:cNvSpPr txBox="1"/>
            <p:nvPr/>
          </p:nvSpPr>
          <p:spPr>
            <a:xfrm>
              <a:off x="1071538" y="2285997"/>
              <a:ext cx="3571900" cy="318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2000" indent="-252000" algn="l">
                <a:lnSpc>
                  <a:spcPts val="3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二叉排序树  </a:t>
              </a:r>
              <a:r>
                <a:rPr lang="en-US" altLang="zh-CN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+  </a:t>
              </a:r>
              <a:r>
                <a:rPr lang="zh-CN" altLang="en-US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平衡特性</a:t>
              </a:r>
            </a:p>
          </p:txBody>
        </p:sp>
        <p:sp>
          <p:nvSpPr>
            <p:cNvPr id="6" name="右箭头 5"/>
            <p:cNvSpPr/>
            <p:nvPr/>
          </p:nvSpPr>
          <p:spPr>
            <a:xfrm>
              <a:off x="4239890" y="2309646"/>
              <a:ext cx="1036545" cy="285752"/>
            </a:xfrm>
            <a:prstGeom prst="rightArrow">
              <a:avLst/>
            </a:prstGeom>
            <a:solidFill>
              <a:srgbClr val="F29803"/>
            </a:solidFill>
            <a:ln>
              <a:noFill/>
              <a:tailEnd type="stealth" w="med" len="lg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76435" y="2283067"/>
              <a:ext cx="1428760" cy="318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平衡二叉树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243031" y="3781746"/>
            <a:ext cx="6369952" cy="436980"/>
            <a:chOff x="857224" y="2735259"/>
            <a:chExt cx="6369952" cy="327735"/>
          </a:xfrm>
        </p:grpSpPr>
        <p:sp>
          <p:nvSpPr>
            <p:cNvPr id="8" name="TextBox 7"/>
            <p:cNvSpPr txBox="1"/>
            <p:nvPr/>
          </p:nvSpPr>
          <p:spPr>
            <a:xfrm>
              <a:off x="857224" y="2737637"/>
              <a:ext cx="1857388" cy="31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2000" indent="-252000" algn="l">
                <a:lnSpc>
                  <a:spcPts val="3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插入运算：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9392" y="2735259"/>
              <a:ext cx="4857784" cy="327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按二叉排序树 方式插入   </a:t>
              </a:r>
              <a:r>
                <a:rPr lang="en-US" altLang="zh-CN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+  </a:t>
              </a:r>
              <a:r>
                <a:rPr lang="zh-CN" altLang="en-US" sz="18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调整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243031" y="3351668"/>
            <a:ext cx="5655572" cy="422965"/>
            <a:chOff x="857224" y="1783553"/>
            <a:chExt cx="5655572" cy="317224"/>
          </a:xfrm>
        </p:grpSpPr>
        <p:sp>
          <p:nvSpPr>
            <p:cNvPr id="10" name="TextBox 9"/>
            <p:cNvSpPr txBox="1"/>
            <p:nvPr/>
          </p:nvSpPr>
          <p:spPr>
            <a:xfrm>
              <a:off x="857224" y="1785931"/>
              <a:ext cx="1857388" cy="31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2000" indent="-252000" algn="l">
                <a:lnSpc>
                  <a:spcPts val="3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查找运算：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69392" y="1783553"/>
              <a:ext cx="4143404" cy="31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与二叉排序树 相同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243031" y="4201533"/>
            <a:ext cx="6441390" cy="436979"/>
            <a:chOff x="857224" y="3617905"/>
            <a:chExt cx="6441390" cy="327735"/>
          </a:xfrm>
        </p:grpSpPr>
        <p:sp>
          <p:nvSpPr>
            <p:cNvPr id="12" name="TextBox 11"/>
            <p:cNvSpPr txBox="1"/>
            <p:nvPr/>
          </p:nvSpPr>
          <p:spPr>
            <a:xfrm>
              <a:off x="857224" y="3617905"/>
              <a:ext cx="1857388" cy="31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2000" indent="-252000" algn="l">
                <a:lnSpc>
                  <a:spcPts val="3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删除运算：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69392" y="3617905"/>
              <a:ext cx="4929222" cy="327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按二叉排序树 方式删除   </a:t>
              </a:r>
              <a:r>
                <a:rPr lang="en-US" altLang="zh-CN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+  </a:t>
              </a:r>
              <a:r>
                <a:rPr lang="zh-CN" altLang="en-US" sz="18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调整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558908" y="3283845"/>
            <a:ext cx="1428760" cy="442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调整</a:t>
            </a:r>
            <a:r>
              <a:rPr lang="zh-CN" alt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方式：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744021" y="2990114"/>
            <a:ext cx="20002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 algn="l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LL</a:t>
            </a:r>
          </a:p>
          <a:p>
            <a:pPr marL="252000" indent="-252000" algn="l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RR</a:t>
            </a:r>
          </a:p>
          <a:p>
            <a:pPr marL="252000" indent="-252000" algn="l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LR</a:t>
            </a:r>
          </a:p>
          <a:p>
            <a:pPr marL="252000" indent="-252000" algn="l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RL</a:t>
            </a:r>
            <a:endParaRPr lang="zh-CN" altLang="en-US" sz="2000" b="0" i="1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2DB687A-CA90-3AC3-A549-9CBD4947D60B}"/>
              </a:ext>
            </a:extLst>
          </p:cNvPr>
          <p:cNvSpPr txBox="1"/>
          <p:nvPr/>
        </p:nvSpPr>
        <p:spPr>
          <a:xfrm>
            <a:off x="1127448" y="144249"/>
            <a:ext cx="2255747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 </a:t>
            </a:r>
            <a:r>
              <a:rPr lang="en-US" altLang="zh-CN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2</a:t>
            </a:r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、树 表 查 找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71170BA-D603-151C-14E4-9C60DF76B5A9}"/>
              </a:ext>
            </a:extLst>
          </p:cNvPr>
          <p:cNvGrpSpPr/>
          <p:nvPr/>
        </p:nvGrpSpPr>
        <p:grpSpPr>
          <a:xfrm>
            <a:off x="1222476" y="2318245"/>
            <a:ext cx="2659716" cy="517276"/>
            <a:chOff x="1396241" y="2307706"/>
            <a:chExt cx="1784996" cy="480002"/>
          </a:xfrm>
        </p:grpSpPr>
        <p:sp>
          <p:nvSpPr>
            <p:cNvPr id="22" name="立方体 21">
              <a:extLst>
                <a:ext uri="{FF2B5EF4-FFF2-40B4-BE49-F238E27FC236}">
                  <a16:creationId xmlns:a16="http://schemas.microsoft.com/office/drawing/2014/main" id="{3C671E38-E564-5406-9198-ADE6F91573A7}"/>
                </a:ext>
              </a:extLst>
            </p:cNvPr>
            <p:cNvSpPr/>
            <p:nvPr/>
          </p:nvSpPr>
          <p:spPr>
            <a:xfrm>
              <a:off x="1396241" y="2307706"/>
              <a:ext cx="1784996" cy="480002"/>
            </a:xfrm>
            <a:prstGeom prst="roundRect">
              <a:avLst/>
            </a:prstGeom>
            <a:solidFill>
              <a:srgbClr val="F29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EA5393E-674F-BF1F-7267-602F2B025849}"/>
                </a:ext>
              </a:extLst>
            </p:cNvPr>
            <p:cNvSpPr txBox="1"/>
            <p:nvPr/>
          </p:nvSpPr>
          <p:spPr>
            <a:xfrm>
              <a:off x="1433296" y="2351961"/>
              <a:ext cx="1728588" cy="391488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2</a:t>
              </a:r>
              <a:r>
                <a:rPr lang="zh-CN" altLang="en-US" sz="1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、平衡二叉树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6F29CF-F2BA-B420-5EE5-BD3C1080D4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700" b="13901"/>
          <a:stretch/>
        </p:blipFill>
        <p:spPr>
          <a:xfrm>
            <a:off x="839416" y="1700808"/>
            <a:ext cx="6858000" cy="48965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92951" y="2200247"/>
            <a:ext cx="4217692" cy="2230648"/>
          </a:xfrm>
          <a:prstGeom prst="rect">
            <a:avLst/>
          </a:prstGeom>
          <a:solidFill>
            <a:schemeClr val="bg1"/>
          </a:solidFill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80000" tIns="108000" bIns="108000" rtlCol="0">
            <a:spAutoFit/>
          </a:bodyPr>
          <a:lstStyle/>
          <a:p>
            <a:pPr marL="252000" indent="-252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由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个关键字构造的二叉排序树高度为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log</a:t>
            </a:r>
            <a:r>
              <a:rPr lang="en-US" sz="1800" baseline="-25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2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(</a:t>
            </a:r>
            <a:r>
              <a:rPr lang="en-US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n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+1) ～ </a:t>
            </a:r>
            <a:r>
              <a:rPr lang="en-US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n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，查找效率为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O(log</a:t>
            </a:r>
            <a:r>
              <a:rPr lang="en-US" altLang="zh-CN" sz="1800" baseline="-25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2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n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)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～O(</a:t>
            </a:r>
            <a:r>
              <a:rPr lang="en-US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n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)</a:t>
            </a:r>
          </a:p>
          <a:p>
            <a:pPr marL="252000" indent="-252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由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个关键字构造的平衡二叉树高度为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O(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log</a:t>
            </a:r>
            <a:r>
              <a:rPr lang="en-US" sz="1800" baseline="-25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2</a:t>
            </a:r>
            <a:r>
              <a:rPr lang="en-US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n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)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，查找效率为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O(log</a:t>
            </a:r>
            <a:r>
              <a:rPr lang="en-US" altLang="zh-CN" sz="1800" baseline="-25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2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n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)</a:t>
            </a:r>
            <a:endParaRPr lang="zh-CN" altLang="en-US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C7D760-E8CA-D3DC-9509-D95538046919}"/>
              </a:ext>
            </a:extLst>
          </p:cNvPr>
          <p:cNvSpPr txBox="1"/>
          <p:nvPr/>
        </p:nvSpPr>
        <p:spPr>
          <a:xfrm>
            <a:off x="1130212" y="116633"/>
            <a:ext cx="4605748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平衡二叉树与二叉排序树的差别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A10676A-7486-576D-988B-D3D002BE28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1698265"/>
            <a:ext cx="4897789" cy="48977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35760" y="1628800"/>
            <a:ext cx="73396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在含有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12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个结点的平衡二叉树上，查找关键字为</a:t>
            </a:r>
            <a:r>
              <a:rPr lang="en-US" sz="1800" dirty="0">
                <a:solidFill>
                  <a:srgbClr val="F29803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35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（存在该结点）的结点，则依次比较的关键字有可能是（  ）。</a:t>
            </a: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A. 46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36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18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20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28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sz="1800" dirty="0">
                <a:solidFill>
                  <a:srgbClr val="F29803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35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	B. 47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37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18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27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36</a:t>
            </a: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C. 27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48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39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43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37		D. 15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45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25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sz="1800" dirty="0">
                <a:solidFill>
                  <a:srgbClr val="F29803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35</a:t>
            </a:r>
            <a:endParaRPr lang="zh-CN" altLang="en-US" sz="1800" dirty="0">
              <a:solidFill>
                <a:srgbClr val="F29803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7040" y="3670385"/>
            <a:ext cx="546226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pt-BR" sz="1600" b="0" baseline="-25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</a:t>
            </a:r>
            <a:r>
              <a:rPr lang="pt-BR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=1</a:t>
            </a:r>
            <a:r>
              <a: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，</a:t>
            </a:r>
            <a:r>
              <a:rPr lang="pt-BR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pt-BR" sz="1600" b="0" baseline="-25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</a:t>
            </a:r>
            <a:r>
              <a:rPr lang="pt-BR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=2</a:t>
            </a:r>
            <a:r>
              <a: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，</a:t>
            </a:r>
            <a:r>
              <a:rPr lang="pt-BR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pt-BR" sz="1600" b="0" i="1" baseline="-25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h</a:t>
            </a:r>
            <a:r>
              <a:rPr lang="pt-BR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</a:t>
            </a:r>
            <a:r>
              <a:rPr lang="pt-BR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pt-BR" sz="1600" b="0" i="1" baseline="-25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h</a:t>
            </a:r>
            <a:r>
              <a:rPr lang="pt-BR" sz="1600" b="0" baseline="-25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-1</a:t>
            </a:r>
            <a:r>
              <a:rPr lang="pt-BR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+</a:t>
            </a:r>
            <a:r>
              <a:rPr lang="pt-BR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pt-BR" sz="1600" b="0" i="1" baseline="-25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h</a:t>
            </a:r>
            <a:r>
              <a:rPr lang="pt-BR" sz="1600" b="0" baseline="-25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-2</a:t>
            </a:r>
            <a:r>
              <a:rPr lang="pt-BR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+1</a:t>
            </a:r>
            <a:endParaRPr lang="zh-CN" altLang="en-US" sz="1600" b="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marL="216000" indent="-216000" algn="l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en-US" sz="1600" b="0" baseline="-25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3</a:t>
            </a:r>
            <a:r>
              <a:rPr 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=4</a:t>
            </a:r>
            <a:r>
              <a: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，</a:t>
            </a:r>
            <a:r>
              <a:rPr lang="en-US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en-US" sz="1600" b="0" baseline="-25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4</a:t>
            </a:r>
            <a:r>
              <a:rPr 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=7</a:t>
            </a:r>
            <a:r>
              <a: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，</a:t>
            </a:r>
            <a:r>
              <a:rPr lang="en-US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en-US" sz="1600" b="0" baseline="-25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5</a:t>
            </a:r>
            <a:r>
              <a:rPr 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=12</a:t>
            </a:r>
            <a:r>
              <a: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，求出</a:t>
            </a:r>
            <a:r>
              <a:rPr lang="en-US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en-US" sz="1600" b="0" i="1" baseline="-25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h</a:t>
            </a:r>
            <a:r>
              <a:rPr 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=12</a:t>
            </a:r>
            <a:r>
              <a: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时，</a:t>
            </a:r>
            <a:r>
              <a:rPr lang="en-US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h</a:t>
            </a:r>
            <a:r>
              <a:rPr 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=5</a:t>
            </a:r>
            <a:r>
              <a: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。</a:t>
            </a:r>
            <a:endParaRPr lang="en-US" altLang="zh-CN" sz="1600" b="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marL="216000" indent="-216000" algn="l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也就是说，</a:t>
            </a:r>
            <a:r>
              <a:rPr 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12</a:t>
            </a:r>
            <a:r>
              <a: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个结点的平衡二叉树最大高度为</a:t>
            </a: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5</a:t>
            </a:r>
            <a:endParaRPr lang="zh-CN" altLang="en-US" sz="1600" b="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7040" y="4893438"/>
            <a:ext cx="6398365" cy="81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选项</a:t>
            </a: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A</a:t>
            </a:r>
            <a:r>
              <a: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比较</a:t>
            </a: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6</a:t>
            </a:r>
            <a:r>
              <a: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次 </a:t>
            </a:r>
            <a:r>
              <a: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  <a:sym typeface="Wingdings"/>
              </a:rPr>
              <a:t>  错误；</a:t>
            </a:r>
            <a:r>
              <a: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选项</a:t>
            </a: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B</a:t>
            </a:r>
            <a:r>
              <a: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、</a:t>
            </a: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C</a:t>
            </a:r>
            <a:r>
              <a: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比较</a:t>
            </a: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5</a:t>
            </a:r>
            <a:r>
              <a: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次而不成功 </a:t>
            </a:r>
            <a:r>
              <a: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  <a:sym typeface="Wingdings"/>
              </a:rPr>
              <a:t>  错误</a:t>
            </a:r>
            <a:endParaRPr lang="en-US" altLang="zh-CN" sz="1600" b="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  <a:sym typeface="Wingdings"/>
            </a:endParaRPr>
          </a:p>
          <a:p>
            <a:pPr marL="216000" indent="-216000" algn="l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  <a:sym typeface="Wingdings"/>
              </a:rPr>
              <a:t>D √</a:t>
            </a:r>
            <a:endParaRPr lang="zh-CN" altLang="en-US" sz="1600" dirty="0">
              <a:solidFill>
                <a:srgbClr val="F2980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E2DC727-A7C4-49F1-F626-C514B3A8DAAE}"/>
              </a:ext>
            </a:extLst>
          </p:cNvPr>
          <p:cNvSpPr txBox="1"/>
          <p:nvPr/>
        </p:nvSpPr>
        <p:spPr>
          <a:xfrm>
            <a:off x="1127448" y="144249"/>
            <a:ext cx="816249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示例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6419109-3780-C0BA-EFAC-F9EA8E5B06A4}"/>
              </a:ext>
            </a:extLst>
          </p:cNvPr>
          <p:cNvGrpSpPr/>
          <p:nvPr/>
        </p:nvGrpSpPr>
        <p:grpSpPr>
          <a:xfrm>
            <a:off x="4362637" y="3754914"/>
            <a:ext cx="722313" cy="533493"/>
            <a:chOff x="1774825" y="5489593"/>
            <a:chExt cx="722313" cy="533493"/>
          </a:xfrm>
        </p:grpSpPr>
        <p:sp>
          <p:nvSpPr>
            <p:cNvPr id="23" name="Text Box 13">
              <a:extLst>
                <a:ext uri="{FF2B5EF4-FFF2-40B4-BE49-F238E27FC236}">
                  <a16:creationId xmlns:a16="http://schemas.microsoft.com/office/drawing/2014/main" id="{6D47FA30-D40B-5866-E220-6CCAC3BE8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24" name="AutoShape 8">
              <a:extLst>
                <a:ext uri="{FF2B5EF4-FFF2-40B4-BE49-F238E27FC236}">
                  <a16:creationId xmlns:a16="http://schemas.microsoft.com/office/drawing/2014/main" id="{FA7CD85F-330F-37AE-8A3A-80CCA2D32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825" y="5518173"/>
              <a:ext cx="544513" cy="504913"/>
            </a:xfrm>
            <a:prstGeom prst="roundRect">
              <a:avLst>
                <a:gd name="adj" fmla="val 8380"/>
              </a:avLst>
            </a:prstGeom>
            <a:solidFill>
              <a:srgbClr val="F29803"/>
            </a:solidFill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marL="342900" indent="-342900"/>
              <a:r>
                <a:rPr lang="zh-CN" altLang="en-US" sz="2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解</a:t>
              </a:r>
              <a:endParaRPr lang="ru-RU" altLang="zh-CN" sz="2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E46F2E18-688A-7567-E856-70F75AD05E51}"/>
              </a:ext>
            </a:extLst>
          </p:cNvPr>
          <p:cNvSpPr/>
          <p:nvPr/>
        </p:nvSpPr>
        <p:spPr>
          <a:xfrm>
            <a:off x="4223793" y="3597294"/>
            <a:ext cx="6547555" cy="2115471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20A3AA7-2E79-85C8-92DF-4542874750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2" t="-215" r="20717" b="215"/>
          <a:stretch/>
        </p:blipFill>
        <p:spPr>
          <a:xfrm flipH="1">
            <a:off x="839753" y="1116469"/>
            <a:ext cx="3314618" cy="5334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21" grpId="0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75520" y="2031023"/>
            <a:ext cx="6239046" cy="399651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marL="216000" indent="-216000" algn="l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个关键字的结点有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+1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棵子树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216000" indent="-216000" algn="l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内部结点关键字总数为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，外部结点个数为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+1</a:t>
            </a:r>
          </a:p>
          <a:p>
            <a:pPr marL="216000" indent="-216000" algn="l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内部结点最多关键字个数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Max = 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m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endParaRPr lang="zh-CN" altLang="en-US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216000" indent="-216000" algn="l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内部结点最少关键字个数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Min = 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</a:t>
            </a:r>
            <a:r>
              <a:rPr lang="en-US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m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/2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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</a:p>
          <a:p>
            <a:pPr marL="216000" indent="-216000" algn="l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插入关键字时，只有根结点分裂 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 树高增加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1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层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  <a:sym typeface="Wingdings"/>
            </a:endParaRPr>
          </a:p>
          <a:p>
            <a:pPr marL="216000" indent="-216000" algn="l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删除关键字时，只有根结点参与合并 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 树高减少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1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层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  <a:sym typeface="Wingdings"/>
            </a:endParaRPr>
          </a:p>
          <a:p>
            <a:pPr marL="216000" indent="-216000" algn="l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只能从根结点出发随机查找</a:t>
            </a:r>
            <a:endParaRPr lang="zh-CN" altLang="en-US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4EBC251-4AA6-F9D9-E955-9D1348B56D36}"/>
              </a:ext>
            </a:extLst>
          </p:cNvPr>
          <p:cNvSpPr txBox="1"/>
          <p:nvPr/>
        </p:nvSpPr>
        <p:spPr>
          <a:xfrm>
            <a:off x="1127448" y="144249"/>
            <a:ext cx="1742785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B</a:t>
            </a:r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树和</a:t>
            </a:r>
            <a:r>
              <a:rPr lang="en-US" altLang="zh-CN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B+</a:t>
            </a:r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树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D15721C-B173-9415-419D-23E708AF1830}"/>
              </a:ext>
            </a:extLst>
          </p:cNvPr>
          <p:cNvGrpSpPr/>
          <p:nvPr/>
        </p:nvGrpSpPr>
        <p:grpSpPr>
          <a:xfrm>
            <a:off x="1868235" y="1628800"/>
            <a:ext cx="2659716" cy="517276"/>
            <a:chOff x="1396241" y="2304668"/>
            <a:chExt cx="1784996" cy="480002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12B72B16-DD78-0412-BB41-98BF6808C2FB}"/>
                </a:ext>
              </a:extLst>
            </p:cNvPr>
            <p:cNvSpPr/>
            <p:nvPr/>
          </p:nvSpPr>
          <p:spPr>
            <a:xfrm>
              <a:off x="1396241" y="2304668"/>
              <a:ext cx="1784996" cy="480002"/>
            </a:xfrm>
            <a:prstGeom prst="roundRect">
              <a:avLst/>
            </a:prstGeom>
            <a:solidFill>
              <a:srgbClr val="F29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9F10C86-03E6-E8EC-8272-5E52A5451A85}"/>
                </a:ext>
              </a:extLst>
            </p:cNvPr>
            <p:cNvSpPr txBox="1"/>
            <p:nvPr/>
          </p:nvSpPr>
          <p:spPr>
            <a:xfrm>
              <a:off x="1433296" y="2367746"/>
              <a:ext cx="1728588" cy="353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m</a:t>
              </a:r>
              <a:r>
                <a:rPr lang="zh-CN" altLang="en-US" sz="1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阶</a:t>
              </a:r>
              <a:r>
                <a:rPr lang="en-US" altLang="zh-CN" sz="1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B</a:t>
              </a:r>
              <a:r>
                <a:rPr lang="zh-CN" altLang="en-US" sz="1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树重要属性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DF0D46C-FFF5-A05A-2EF0-19AA71D424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26" r="5401"/>
          <a:stretch/>
        </p:blipFill>
        <p:spPr>
          <a:xfrm>
            <a:off x="7824192" y="1196752"/>
            <a:ext cx="3760866" cy="54055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75520" y="2060849"/>
            <a:ext cx="6336704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哈希表组成：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存放数据的表空间，地址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0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～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m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、哈希函数、解决冲突的方法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74D456-D6F3-31FB-A8AE-85330EB1EBB3}"/>
              </a:ext>
            </a:extLst>
          </p:cNvPr>
          <p:cNvSpPr txBox="1"/>
          <p:nvPr/>
        </p:nvSpPr>
        <p:spPr>
          <a:xfrm>
            <a:off x="1055440" y="143121"/>
            <a:ext cx="2148345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 哈 希 表 查 找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DDF09E06-3F3B-E235-E35E-78556B80E370}"/>
              </a:ext>
            </a:extLst>
          </p:cNvPr>
          <p:cNvSpPr txBox="1"/>
          <p:nvPr/>
        </p:nvSpPr>
        <p:spPr>
          <a:xfrm>
            <a:off x="1775520" y="2919226"/>
            <a:ext cx="6336704" cy="874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哈希函数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：根据记录的关键字计算出存储地址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解决冲突的方法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：在出现冲突时，找另外一个存储地址。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C53DC04-9317-CB29-6CEC-494C80E53E5F}"/>
              </a:ext>
            </a:extLst>
          </p:cNvPr>
          <p:cNvGrpSpPr/>
          <p:nvPr/>
        </p:nvGrpSpPr>
        <p:grpSpPr>
          <a:xfrm>
            <a:off x="1778012" y="3916844"/>
            <a:ext cx="6334212" cy="1309497"/>
            <a:chOff x="1071538" y="1745606"/>
            <a:chExt cx="7500990" cy="982123"/>
          </a:xfrm>
        </p:grpSpPr>
        <p:sp>
          <p:nvSpPr>
            <p:cNvPr id="13" name="下箭头 3">
              <a:extLst>
                <a:ext uri="{FF2B5EF4-FFF2-40B4-BE49-F238E27FC236}">
                  <a16:creationId xmlns:a16="http://schemas.microsoft.com/office/drawing/2014/main" id="{40C0B1D8-D351-30CC-BFDC-242DF4D43CDD}"/>
                </a:ext>
              </a:extLst>
            </p:cNvPr>
            <p:cNvSpPr/>
            <p:nvPr/>
          </p:nvSpPr>
          <p:spPr>
            <a:xfrm>
              <a:off x="2428860" y="1745606"/>
              <a:ext cx="285752" cy="357190"/>
            </a:xfrm>
            <a:prstGeom prst="downArrow">
              <a:avLst/>
            </a:prstGeom>
            <a:solidFill>
              <a:srgbClr val="F29803"/>
            </a:solidFill>
            <a:ln>
              <a:noFill/>
              <a:tailEnd type="stealth" w="med" len="lg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82161393-C958-6432-946E-B653ADCECB70}"/>
                </a:ext>
              </a:extLst>
            </p:cNvPr>
            <p:cNvSpPr txBox="1"/>
            <p:nvPr/>
          </p:nvSpPr>
          <p:spPr>
            <a:xfrm>
              <a:off x="1071538" y="2071684"/>
              <a:ext cx="7500990" cy="656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  <a:spcBef>
                  <a:spcPts val="0"/>
                </a:spcBef>
              </a:pPr>
              <a:r>
                <a:rPr lang="zh-CN" altLang="en-US" sz="18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开放定址法</a:t>
              </a:r>
              <a:r>
                <a:rPr lang="zh-CN" altLang="en-US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：冲突时在周围找一个新的空闲的哈希地址。</a:t>
              </a:r>
              <a:endPara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  <a:p>
              <a:pPr algn="l">
                <a:lnSpc>
                  <a:spcPct val="150000"/>
                </a:lnSpc>
                <a:spcBef>
                  <a:spcPts val="0"/>
                </a:spcBef>
              </a:pPr>
              <a:r>
                <a:rPr lang="zh-CN" altLang="en-US" sz="18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拉链法</a:t>
              </a:r>
              <a:r>
                <a:rPr lang="zh-CN" altLang="en-US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：把所有的同义词用单链表链接起来的方法。　</a:t>
              </a:r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40AD77C2-A48B-90DD-FF13-51CB2A49B3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980728"/>
            <a:ext cx="5112568" cy="51125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83832" y="1560153"/>
            <a:ext cx="6563992" cy="2080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2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以下关于哈希查找的叙述中错误的是（   ）。</a:t>
            </a:r>
          </a:p>
          <a:p>
            <a:pPr algn="l">
              <a:lnSpc>
                <a:spcPts val="3200"/>
              </a:lnSpc>
              <a:spcBef>
                <a:spcPts val="0"/>
              </a:spcBef>
            </a:pP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A.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用拉链法解决冲突易引起堆积现象</a:t>
            </a:r>
          </a:p>
          <a:p>
            <a:pPr algn="l">
              <a:lnSpc>
                <a:spcPts val="3200"/>
              </a:lnSpc>
              <a:spcBef>
                <a:spcPts val="0"/>
              </a:spcBef>
            </a:pP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B.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用线性探测法解决冲突易引起堆积现象</a:t>
            </a:r>
          </a:p>
          <a:p>
            <a:pPr algn="l">
              <a:lnSpc>
                <a:spcPts val="3200"/>
              </a:lnSpc>
              <a:spcBef>
                <a:spcPts val="0"/>
              </a:spcBef>
            </a:pP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C.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哈希函数选得好可以减少冲突现象</a:t>
            </a:r>
          </a:p>
          <a:p>
            <a:pPr algn="l">
              <a:lnSpc>
                <a:spcPts val="3200"/>
              </a:lnSpc>
              <a:spcBef>
                <a:spcPts val="0"/>
              </a:spcBef>
            </a:pP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D.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哈希函数</a:t>
            </a:r>
            <a:r>
              <a:rPr lang="en-US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H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</a:t>
            </a:r>
            <a:r>
              <a:rPr lang="en-US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k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)=</a:t>
            </a:r>
            <a:r>
              <a:rPr lang="en-US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k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MOD </a:t>
            </a:r>
            <a:r>
              <a:rPr lang="en-US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p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通常取小于等于表长的素数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31824" y="4039167"/>
            <a:ext cx="6516000" cy="2105998"/>
          </a:xfrm>
          <a:prstGeom prst="rect">
            <a:avLst/>
          </a:prstGeom>
          <a:noFill/>
          <a:ln w="19050">
            <a:noFill/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marL="252000" indent="-252000" algn="l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同义词冲突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：两个不同关键字记录的哈希函数值相同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252000" indent="-252000" algn="l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非同义词冲突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：多个不同哈希函数值的记录争抢同一地址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252000" indent="-252000" algn="l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堆积现象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：指非同义词冲突出现的现象，拉链法不会引起堆积现象。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252000" indent="-252000" algn="l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A</a:t>
            </a:r>
            <a:endParaRPr lang="zh-CN" altLang="en-US" sz="1800" dirty="0">
              <a:solidFill>
                <a:srgbClr val="F2980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07F62A5-C573-7A23-4708-7B168506E4CF}"/>
              </a:ext>
            </a:extLst>
          </p:cNvPr>
          <p:cNvSpPr txBox="1"/>
          <p:nvPr/>
        </p:nvSpPr>
        <p:spPr>
          <a:xfrm>
            <a:off x="1127448" y="144249"/>
            <a:ext cx="816249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示例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61EFDB2-59DC-4419-5BD5-82803C6CF742}"/>
              </a:ext>
            </a:extLst>
          </p:cNvPr>
          <p:cNvGrpSpPr/>
          <p:nvPr/>
        </p:nvGrpSpPr>
        <p:grpSpPr>
          <a:xfrm>
            <a:off x="4125536" y="4183184"/>
            <a:ext cx="722313" cy="533493"/>
            <a:chOff x="1774825" y="5489593"/>
            <a:chExt cx="722313" cy="533493"/>
          </a:xfrm>
        </p:grpSpPr>
        <p:sp>
          <p:nvSpPr>
            <p:cNvPr id="22" name="Text Box 13">
              <a:extLst>
                <a:ext uri="{FF2B5EF4-FFF2-40B4-BE49-F238E27FC236}">
                  <a16:creationId xmlns:a16="http://schemas.microsoft.com/office/drawing/2014/main" id="{5DF9FA27-7FBA-B0BF-C81C-557DA3266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23" name="AutoShape 8">
              <a:extLst>
                <a:ext uri="{FF2B5EF4-FFF2-40B4-BE49-F238E27FC236}">
                  <a16:creationId xmlns:a16="http://schemas.microsoft.com/office/drawing/2014/main" id="{6285B141-35C3-ABA2-68F5-FE9FF18E1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825" y="5518173"/>
              <a:ext cx="544513" cy="504913"/>
            </a:xfrm>
            <a:prstGeom prst="roundRect">
              <a:avLst>
                <a:gd name="adj" fmla="val 8380"/>
              </a:avLst>
            </a:prstGeom>
            <a:solidFill>
              <a:srgbClr val="F29803"/>
            </a:solidFill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marL="342900" indent="-342900"/>
              <a:r>
                <a:rPr lang="zh-CN" altLang="en-US" sz="2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解</a:t>
              </a:r>
              <a:endParaRPr lang="ru-RU" altLang="zh-CN" sz="2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0F345C99-E43F-48E2-F43D-5F0F6F93E009}"/>
              </a:ext>
            </a:extLst>
          </p:cNvPr>
          <p:cNvSpPr/>
          <p:nvPr/>
        </p:nvSpPr>
        <p:spPr>
          <a:xfrm>
            <a:off x="3803008" y="3999900"/>
            <a:ext cx="7344816" cy="2144176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ABC29C3-3347-DD0F-1933-20C5D9979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712" y="1124744"/>
            <a:ext cx="5327362" cy="532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0" grpId="0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图示&#10;&#10;描述已自动生成">
            <a:extLst>
              <a:ext uri="{FF2B5EF4-FFF2-40B4-BE49-F238E27FC236}">
                <a16:creationId xmlns:a16="http://schemas.microsoft.com/office/drawing/2014/main" id="{62185730-58AF-3615-C27A-F717094403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4546" cy="645007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13C8E1E-F4B2-A705-3AFE-06F63582E1E8}"/>
              </a:ext>
            </a:extLst>
          </p:cNvPr>
          <p:cNvSpPr txBox="1"/>
          <p:nvPr/>
        </p:nvSpPr>
        <p:spPr>
          <a:xfrm>
            <a:off x="2674024" y="6489197"/>
            <a:ext cx="65480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</p:spTree>
    <p:extLst>
      <p:ext uri="{BB962C8B-B14F-4D97-AF65-F5344CB8AC3E}">
        <p14:creationId xmlns:p14="http://schemas.microsoft.com/office/powerpoint/2010/main" val="2419462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543733" y="2658970"/>
            <a:ext cx="2502424" cy="879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顺序表</a:t>
            </a:r>
            <a:r>
              <a:rPr lang="en-US" altLang="zh-CN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―</a:t>
            </a:r>
            <a:r>
              <a: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静态查找表</a:t>
            </a:r>
            <a:endParaRPr lang="en-US" altLang="zh-CN" sz="1800" b="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marL="252000" indent="-252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链表</a:t>
            </a:r>
            <a:r>
              <a:rPr lang="en-US" altLang="zh-CN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―</a:t>
            </a:r>
            <a:r>
              <a: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动态查找表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70361DB-05B7-3A67-14DA-1464644AB7AB}"/>
              </a:ext>
            </a:extLst>
          </p:cNvPr>
          <p:cNvSpPr txBox="1"/>
          <p:nvPr/>
        </p:nvSpPr>
        <p:spPr>
          <a:xfrm>
            <a:off x="1055440" y="144249"/>
            <a:ext cx="1709121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第</a:t>
            </a:r>
            <a:r>
              <a:rPr lang="en-US" altLang="zh-CN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9</a:t>
            </a:r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章小结 </a:t>
            </a: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61C09133-66A0-1953-207A-CDA935349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440" y="885870"/>
            <a:ext cx="23531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r>
              <a:rPr lang="zh-CN" altLang="en-US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、线性表查找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F81D11AF-5C32-DEC1-FA1A-C6C726F8215C}"/>
              </a:ext>
            </a:extLst>
          </p:cNvPr>
          <p:cNvSpPr txBox="1"/>
          <p:nvPr/>
        </p:nvSpPr>
        <p:spPr>
          <a:xfrm>
            <a:off x="2617593" y="4310745"/>
            <a:ext cx="2214578" cy="129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顺序查找</a:t>
            </a:r>
            <a:endParaRPr lang="en-US" altLang="zh-CN" sz="1800" b="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marL="252000" indent="-252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折半查找</a:t>
            </a:r>
            <a:endParaRPr lang="en-US" altLang="zh-CN" sz="1800" b="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marL="252000" indent="-252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  <a:sym typeface="Wingdings"/>
              </a:rPr>
              <a:t>分块查找</a:t>
            </a:r>
            <a:endParaRPr lang="en-US" altLang="zh-CN" sz="1800" b="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  <a:sym typeface="Wingdings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7246CE9-52AB-4DF2-95B7-6318CE644075}"/>
              </a:ext>
            </a:extLst>
          </p:cNvPr>
          <p:cNvGrpSpPr/>
          <p:nvPr/>
        </p:nvGrpSpPr>
        <p:grpSpPr>
          <a:xfrm>
            <a:off x="4107267" y="4436453"/>
            <a:ext cx="3144982" cy="1044000"/>
            <a:chOff x="3000364" y="1071553"/>
            <a:chExt cx="3144982" cy="783000"/>
          </a:xfrm>
        </p:grpSpPr>
        <p:sp>
          <p:nvSpPr>
            <p:cNvPr id="20" name="右大括号 19">
              <a:extLst>
                <a:ext uri="{FF2B5EF4-FFF2-40B4-BE49-F238E27FC236}">
                  <a16:creationId xmlns:a16="http://schemas.microsoft.com/office/drawing/2014/main" id="{BB0B5EE0-C043-CC21-C193-A7AFEC2B418C}"/>
                </a:ext>
              </a:extLst>
            </p:cNvPr>
            <p:cNvSpPr/>
            <p:nvPr/>
          </p:nvSpPr>
          <p:spPr>
            <a:xfrm>
              <a:off x="3000364" y="1071553"/>
              <a:ext cx="214314" cy="783000"/>
            </a:xfrm>
            <a:prstGeom prst="rightBrace">
              <a:avLst/>
            </a:prstGeom>
            <a:ln>
              <a:solidFill>
                <a:srgbClr val="F29803"/>
              </a:solidFill>
              <a:tailEnd type="none"/>
            </a:ln>
            <a:effectLst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endParaRPr lang="zh-CN" altLang="en-US" sz="1800" b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48B11861-2D06-589C-7B2D-219EC4D764E7}"/>
                </a:ext>
              </a:extLst>
            </p:cNvPr>
            <p:cNvSpPr txBox="1"/>
            <p:nvPr/>
          </p:nvSpPr>
          <p:spPr>
            <a:xfrm>
              <a:off x="3216388" y="1178709"/>
              <a:ext cx="2928958" cy="620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2000" indent="-252000" algn="l">
                <a:lnSpc>
                  <a:spcPts val="3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8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成功情况下的</a:t>
              </a:r>
              <a:r>
                <a:rPr lang="en-US" altLang="zh-CN" sz="18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ASL</a:t>
              </a:r>
            </a:p>
            <a:p>
              <a:pPr marL="252000" indent="-252000" algn="l">
                <a:lnSpc>
                  <a:spcPts val="3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8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不成功情况下的</a:t>
              </a:r>
              <a:r>
                <a:rPr lang="en-US" altLang="zh-CN" sz="18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ASL</a:t>
              </a:r>
              <a:endPara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0F1950A-B034-DBA4-1F26-9A4CC494FFCD}"/>
              </a:ext>
            </a:extLst>
          </p:cNvPr>
          <p:cNvGrpSpPr/>
          <p:nvPr/>
        </p:nvGrpSpPr>
        <p:grpSpPr>
          <a:xfrm>
            <a:off x="2451899" y="2037694"/>
            <a:ext cx="2659716" cy="517275"/>
            <a:chOff x="1396241" y="2307707"/>
            <a:chExt cx="1784996" cy="480002"/>
          </a:xfrm>
        </p:grpSpPr>
        <p:sp>
          <p:nvSpPr>
            <p:cNvPr id="24" name="立方体 23">
              <a:extLst>
                <a:ext uri="{FF2B5EF4-FFF2-40B4-BE49-F238E27FC236}">
                  <a16:creationId xmlns:a16="http://schemas.microsoft.com/office/drawing/2014/main" id="{CCCBC94F-D03E-6D59-DC86-CBF794196114}"/>
                </a:ext>
              </a:extLst>
            </p:cNvPr>
            <p:cNvSpPr/>
            <p:nvPr/>
          </p:nvSpPr>
          <p:spPr>
            <a:xfrm>
              <a:off x="1396241" y="2307707"/>
              <a:ext cx="1784996" cy="480002"/>
            </a:xfrm>
            <a:prstGeom prst="roundRect">
              <a:avLst/>
            </a:prstGeom>
            <a:solidFill>
              <a:srgbClr val="F29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7A5B85D-7213-923E-2735-E5560F801236}"/>
                </a:ext>
              </a:extLst>
            </p:cNvPr>
            <p:cNvSpPr txBox="1"/>
            <p:nvPr/>
          </p:nvSpPr>
          <p:spPr>
            <a:xfrm>
              <a:off x="1433296" y="2351962"/>
              <a:ext cx="1728588" cy="39148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1</a:t>
              </a:r>
              <a:r>
                <a:rPr lang="zh-CN" altLang="en-US" sz="1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、线性表的存储结构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C45A72D-3C8B-E39C-35C1-BDBCC14FCA97}"/>
              </a:ext>
            </a:extLst>
          </p:cNvPr>
          <p:cNvGrpSpPr/>
          <p:nvPr/>
        </p:nvGrpSpPr>
        <p:grpSpPr>
          <a:xfrm>
            <a:off x="2451899" y="3693239"/>
            <a:ext cx="2659716" cy="517276"/>
            <a:chOff x="1396241" y="2304668"/>
            <a:chExt cx="1784996" cy="480002"/>
          </a:xfrm>
        </p:grpSpPr>
        <p:sp>
          <p:nvSpPr>
            <p:cNvPr id="28" name="立方体 27">
              <a:extLst>
                <a:ext uri="{FF2B5EF4-FFF2-40B4-BE49-F238E27FC236}">
                  <a16:creationId xmlns:a16="http://schemas.microsoft.com/office/drawing/2014/main" id="{59780D08-A222-29AE-4DA3-65E545C531A2}"/>
                </a:ext>
              </a:extLst>
            </p:cNvPr>
            <p:cNvSpPr/>
            <p:nvPr/>
          </p:nvSpPr>
          <p:spPr>
            <a:xfrm>
              <a:off x="1396241" y="2304668"/>
              <a:ext cx="1784996" cy="480002"/>
            </a:xfrm>
            <a:prstGeom prst="roundRect">
              <a:avLst/>
            </a:prstGeom>
            <a:solidFill>
              <a:srgbClr val="F29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082197A-0293-5D0A-3C07-779100483358}"/>
                </a:ext>
              </a:extLst>
            </p:cNvPr>
            <p:cNvSpPr txBox="1"/>
            <p:nvPr/>
          </p:nvSpPr>
          <p:spPr>
            <a:xfrm>
              <a:off x="1433296" y="2348925"/>
              <a:ext cx="1728588" cy="391488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2</a:t>
              </a:r>
              <a:r>
                <a:rPr lang="zh-CN" altLang="en-US" sz="1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、顺序表查找算法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616AF9E-005D-0B0D-30D8-A275054CB8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871" y="1184649"/>
            <a:ext cx="5112568" cy="51125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4" grpId="0"/>
      <p:bldP spid="15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C457438E-71CA-A0BD-554D-11F7BFC90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98" t="11864" r="10103" b="10436"/>
          <a:stretch/>
        </p:blipFill>
        <p:spPr>
          <a:xfrm>
            <a:off x="479376" y="1196752"/>
            <a:ext cx="6048671" cy="547260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AB017BB-5B1A-27B5-4BDC-C43B4D90C2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312" y="476672"/>
            <a:ext cx="6192688" cy="6120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28076" y="3129287"/>
            <a:ext cx="4295916" cy="212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从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19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个元素中查找其中某个元素，如果最多进行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5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次元素之间的比较，则采用的查找方法只可能是（  ）。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A.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折半查找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		B.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分块查找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C.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顺序查找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		D.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都不可能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09317" y="3667059"/>
            <a:ext cx="3847234" cy="1295419"/>
          </a:xfrm>
          <a:prstGeom prst="rect">
            <a:avLst/>
          </a:prstGeom>
          <a:noFill/>
          <a:ln w="19050"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=19</a:t>
            </a:r>
            <a:r>
              <a: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，折半查找的元素最多比较次数</a:t>
            </a:r>
            <a:r>
              <a:rPr 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</a:t>
            </a:r>
            <a:r>
              <a:rPr 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  <a:sym typeface="Symbol"/>
              </a:rPr>
              <a:t></a:t>
            </a:r>
            <a:r>
              <a:rPr 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log</a:t>
            </a:r>
            <a:r>
              <a:rPr lang="en-US" sz="1800" b="0" baseline="-25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</a:t>
            </a:r>
            <a:r>
              <a:rPr 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(</a:t>
            </a:r>
            <a:r>
              <a:rPr lang="en-US" sz="18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+1)</a:t>
            </a:r>
            <a:r>
              <a:rPr 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  <a:sym typeface="Symbol"/>
              </a:rPr>
              <a:t></a:t>
            </a:r>
            <a:r>
              <a:rPr 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=5</a:t>
            </a:r>
            <a:r>
              <a: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，顺序查找和分块查找所需元素比较次数会更多。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9051" y="4393729"/>
            <a:ext cx="357190" cy="451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F29803"/>
                </a:solidFill>
                <a:ea typeface="楷体" pitchFamily="49" charset="-122"/>
                <a:cs typeface="Times New Roman" pitchFamily="18" charset="0"/>
                <a:sym typeface="Symbol"/>
              </a:rPr>
              <a:t></a:t>
            </a:r>
            <a:endParaRPr lang="zh-CN" altLang="en-US" dirty="0">
              <a:solidFill>
                <a:srgbClr val="F29803"/>
              </a:solidFill>
              <a:ea typeface="楷体" pitchFamily="49" charset="-122"/>
              <a:cs typeface="Times New Roman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229195" y="3003519"/>
            <a:ext cx="722313" cy="533493"/>
            <a:chOff x="1774825" y="5489593"/>
            <a:chExt cx="722313" cy="533493"/>
          </a:xfrm>
        </p:grpSpPr>
        <p:sp>
          <p:nvSpPr>
            <p:cNvPr id="15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18" name="AutoShape 8"/>
            <p:cNvSpPr>
              <a:spLocks noChangeArrowheads="1"/>
            </p:cNvSpPr>
            <p:nvPr/>
          </p:nvSpPr>
          <p:spPr bwMode="auto">
            <a:xfrm>
              <a:off x="1774825" y="5518173"/>
              <a:ext cx="544513" cy="504913"/>
            </a:xfrm>
            <a:prstGeom prst="roundRect">
              <a:avLst>
                <a:gd name="adj" fmla="val 8380"/>
              </a:avLst>
            </a:prstGeom>
            <a:solidFill>
              <a:srgbClr val="F29803"/>
            </a:solidFill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marL="342900" indent="-342900"/>
              <a:r>
                <a:rPr lang="zh-CN" altLang="en-US" sz="2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解</a:t>
              </a:r>
              <a:endParaRPr lang="ru-RU" altLang="zh-CN" sz="2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5D59E5D1-A5C9-2BA6-5C3B-549A875B3235}"/>
              </a:ext>
            </a:extLst>
          </p:cNvPr>
          <p:cNvSpPr txBox="1"/>
          <p:nvPr/>
        </p:nvSpPr>
        <p:spPr>
          <a:xfrm>
            <a:off x="1055440" y="144249"/>
            <a:ext cx="816249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示例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1784" y="980728"/>
            <a:ext cx="6912769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2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一个递增表为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R[0..11]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，采用折半查找方法，在某次成功查找到指定的记录时，以下（）是可能的记录比较序列。</a:t>
            </a:r>
          </a:p>
          <a:p>
            <a:pPr algn="l">
              <a:lnSpc>
                <a:spcPts val="3200"/>
              </a:lnSpc>
              <a:spcBef>
                <a:spcPts val="0"/>
              </a:spcBef>
            </a:pP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 A.R[0]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R[5]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R[2]	B.R[0]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R[6]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R[9]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ts val="3200"/>
              </a:lnSpc>
              <a:spcBef>
                <a:spcPts val="0"/>
              </a:spcBef>
            </a:pP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 C.R[5]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R[8]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R[10]	D.R[5]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R[2]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R[4]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511824" y="2737775"/>
            <a:ext cx="5832648" cy="3623311"/>
            <a:chOff x="1142976" y="1571618"/>
            <a:chExt cx="6858048" cy="3000396"/>
          </a:xfrm>
          <a:effectLst/>
        </p:grpSpPr>
        <p:sp>
          <p:nvSpPr>
            <p:cNvPr id="6" name="矩形 5"/>
            <p:cNvSpPr/>
            <p:nvPr/>
          </p:nvSpPr>
          <p:spPr>
            <a:xfrm>
              <a:off x="3786182" y="1571618"/>
              <a:ext cx="1643074" cy="396000"/>
            </a:xfrm>
            <a:prstGeom prst="rect">
              <a:avLst/>
            </a:prstGeom>
            <a:noFill/>
            <a:ln>
              <a:noFill/>
              <a:tailEnd type="stealth" w="med" len="lg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lnSpc>
                  <a:spcPts val="2160"/>
                </a:lnSpc>
                <a:spcBef>
                  <a:spcPts val="0"/>
                </a:spcBef>
              </a:pPr>
              <a:r>
                <a:rPr lang="en-US" altLang="zh-CN" sz="14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0</a:t>
              </a:r>
              <a:r>
                <a:rPr lang="zh-CN" altLang="en-US" sz="14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～</a:t>
              </a:r>
              <a:r>
                <a:rPr lang="en-US" altLang="zh-CN" sz="14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11</a:t>
              </a:r>
              <a:r>
                <a:rPr lang="zh-CN" altLang="en-US" sz="14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，</a:t>
              </a:r>
              <a:r>
                <a:rPr lang="en-US" altLang="zh-CN" sz="14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mid=5</a:t>
              </a:r>
              <a:endParaRPr lang="zh-CN" altLang="en-US" sz="14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286248" y="2000246"/>
              <a:ext cx="714380" cy="571504"/>
            </a:xfrm>
            <a:prstGeom prst="ellipse">
              <a:avLst/>
            </a:prstGeom>
            <a:solidFill>
              <a:srgbClr val="F29803">
                <a:alpha val="20000"/>
              </a:srgbClr>
            </a:solidFill>
            <a:ln>
              <a:solidFill>
                <a:srgbClr val="F29803"/>
              </a:solidFill>
              <a:tailEnd type="stealth" w="med" len="lg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i="1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R</a:t>
              </a:r>
              <a:r>
                <a:rPr lang="en-US" altLang="zh-CN" sz="160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[5]</a:t>
              </a:r>
              <a:endParaRPr lang="zh-CN" altLang="en-US" sz="16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643174" y="3000378"/>
              <a:ext cx="714380" cy="57150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i="1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R</a:t>
              </a:r>
              <a:r>
                <a:rPr lang="en-US" altLang="zh-CN" sz="160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[2]</a:t>
              </a:r>
              <a:endParaRPr lang="zh-CN" altLang="en-US" sz="16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071670" y="2571750"/>
              <a:ext cx="1643074" cy="396000"/>
            </a:xfrm>
            <a:prstGeom prst="rect">
              <a:avLst/>
            </a:prstGeom>
            <a:noFill/>
            <a:ln>
              <a:noFill/>
              <a:tailEnd type="stealth" w="med" len="lg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lnSpc>
                  <a:spcPts val="2160"/>
                </a:lnSpc>
                <a:spcBef>
                  <a:spcPts val="0"/>
                </a:spcBef>
              </a:pPr>
              <a:r>
                <a:rPr lang="en-US" altLang="zh-CN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0</a:t>
              </a:r>
              <a:r>
                <a:rPr lang="zh-CN" altLang="en-US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～</a:t>
              </a:r>
              <a:r>
                <a:rPr lang="en-US" altLang="zh-CN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4</a:t>
              </a:r>
              <a:r>
                <a:rPr lang="zh-CN" altLang="en-US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，</a:t>
              </a:r>
              <a:r>
                <a:rPr lang="en-US" altLang="zh-CN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mid=2</a:t>
              </a:r>
              <a:endParaRPr lang="zh-CN" altLang="en-US" sz="14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714480" y="4000510"/>
              <a:ext cx="714380" cy="57150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i="1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R</a:t>
              </a:r>
              <a:r>
                <a:rPr lang="en-US" altLang="zh-CN" sz="160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[0]</a:t>
              </a:r>
              <a:endParaRPr lang="zh-CN" altLang="en-US" sz="16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142976" y="3571882"/>
              <a:ext cx="1643074" cy="396000"/>
            </a:xfrm>
            <a:prstGeom prst="rect">
              <a:avLst/>
            </a:prstGeom>
            <a:noFill/>
            <a:ln>
              <a:noFill/>
              <a:tailEnd type="stealth" w="med" len="lg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lnSpc>
                  <a:spcPts val="2160"/>
                </a:lnSpc>
                <a:spcBef>
                  <a:spcPts val="0"/>
                </a:spcBef>
              </a:pPr>
              <a:r>
                <a:rPr lang="en-US" altLang="zh-CN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0</a:t>
              </a:r>
              <a:r>
                <a:rPr lang="zh-CN" altLang="en-US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～</a:t>
              </a:r>
              <a:r>
                <a:rPr lang="en-US" altLang="zh-CN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1</a:t>
              </a:r>
              <a:r>
                <a:rPr lang="zh-CN" altLang="en-US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，</a:t>
              </a:r>
              <a:r>
                <a:rPr lang="en-US" altLang="zh-CN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mid=0</a:t>
              </a:r>
              <a:endParaRPr lang="zh-CN" altLang="en-US" sz="14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500430" y="4000510"/>
              <a:ext cx="714380" cy="57150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i="1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R</a:t>
              </a:r>
              <a:r>
                <a:rPr lang="en-US" altLang="zh-CN" sz="160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[3]</a:t>
              </a:r>
              <a:endParaRPr lang="zh-CN" altLang="en-US" sz="16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928926" y="3571882"/>
              <a:ext cx="1643074" cy="396000"/>
            </a:xfrm>
            <a:prstGeom prst="rect">
              <a:avLst/>
            </a:prstGeom>
            <a:noFill/>
            <a:ln>
              <a:noFill/>
              <a:tailEnd type="stealth" w="med" len="lg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lnSpc>
                  <a:spcPts val="2160"/>
                </a:lnSpc>
                <a:spcBef>
                  <a:spcPts val="0"/>
                </a:spcBef>
              </a:pPr>
              <a:r>
                <a:rPr lang="en-US" altLang="zh-CN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3</a:t>
              </a:r>
              <a:r>
                <a:rPr lang="zh-CN" altLang="en-US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～</a:t>
              </a:r>
              <a:r>
                <a:rPr lang="en-US" altLang="zh-CN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4</a:t>
              </a:r>
              <a:r>
                <a:rPr lang="zh-CN" altLang="en-US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，</a:t>
              </a:r>
              <a:r>
                <a:rPr lang="en-US" altLang="zh-CN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mid=3</a:t>
              </a:r>
              <a:endParaRPr lang="zh-CN" altLang="en-US" sz="14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cxnSp>
          <p:nvCxnSpPr>
            <p:cNvPr id="22" name="直接连接符 21"/>
            <p:cNvCxnSpPr>
              <a:stCxn id="12" idx="2"/>
              <a:endCxn id="13" idx="7"/>
            </p:cNvCxnSpPr>
            <p:nvPr/>
          </p:nvCxnSpPr>
          <p:spPr>
            <a:xfrm rot="10800000" flipV="1">
              <a:off x="3252936" y="2285997"/>
              <a:ext cx="1033313" cy="798075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13" idx="3"/>
              <a:endCxn id="15" idx="7"/>
            </p:cNvCxnSpPr>
            <p:nvPr/>
          </p:nvCxnSpPr>
          <p:spPr>
            <a:xfrm rot="5400000">
              <a:off x="2238008" y="3574420"/>
              <a:ext cx="596018" cy="423552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13" idx="5"/>
              <a:endCxn id="17" idx="1"/>
            </p:cNvCxnSpPr>
            <p:nvPr/>
          </p:nvCxnSpPr>
          <p:spPr>
            <a:xfrm rot="16200000" flipH="1">
              <a:off x="3130983" y="3610139"/>
              <a:ext cx="596018" cy="352114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6000760" y="3000378"/>
              <a:ext cx="714380" cy="571504"/>
            </a:xfrm>
            <a:prstGeom prst="ellipse">
              <a:avLst/>
            </a:prstGeom>
            <a:solidFill>
              <a:srgbClr val="F29803">
                <a:alpha val="20000"/>
              </a:srgbClr>
            </a:solidFill>
            <a:ln>
              <a:solidFill>
                <a:srgbClr val="F29803"/>
              </a:solidFill>
              <a:tailEnd type="stealth" w="med" len="lg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i="1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R</a:t>
              </a:r>
              <a:r>
                <a:rPr lang="en-US" altLang="zh-CN" sz="160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[8]</a:t>
              </a:r>
              <a:endParaRPr lang="zh-CN" altLang="en-US" sz="16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429256" y="2571750"/>
              <a:ext cx="1643074" cy="396000"/>
            </a:xfrm>
            <a:prstGeom prst="rect">
              <a:avLst/>
            </a:prstGeom>
            <a:noFill/>
            <a:ln>
              <a:noFill/>
              <a:tailEnd type="stealth" w="med" len="lg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lnSpc>
                  <a:spcPts val="2160"/>
                </a:lnSpc>
                <a:spcBef>
                  <a:spcPts val="0"/>
                </a:spcBef>
              </a:pPr>
              <a:r>
                <a:rPr lang="en-US" altLang="zh-CN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6</a:t>
              </a:r>
              <a:r>
                <a:rPr lang="zh-CN" altLang="en-US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～</a:t>
              </a:r>
              <a:r>
                <a:rPr lang="en-US" altLang="zh-CN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11</a:t>
              </a:r>
              <a:r>
                <a:rPr lang="zh-CN" altLang="en-US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，</a:t>
              </a:r>
              <a:r>
                <a:rPr lang="en-US" altLang="zh-CN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mid=8</a:t>
              </a:r>
              <a:endParaRPr lang="zh-CN" altLang="en-US" sz="14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143504" y="4000510"/>
              <a:ext cx="714380" cy="57150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i="1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R</a:t>
              </a:r>
              <a:r>
                <a:rPr lang="en-US" altLang="zh-CN" sz="160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[6]</a:t>
              </a:r>
              <a:endParaRPr lang="zh-CN" altLang="en-US" sz="16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572000" y="3571882"/>
              <a:ext cx="1643074" cy="396000"/>
            </a:xfrm>
            <a:prstGeom prst="rect">
              <a:avLst/>
            </a:prstGeom>
            <a:noFill/>
            <a:ln>
              <a:noFill/>
              <a:tailEnd type="stealth" w="med" len="lg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lnSpc>
                  <a:spcPts val="2160"/>
                </a:lnSpc>
                <a:spcBef>
                  <a:spcPts val="0"/>
                </a:spcBef>
              </a:pPr>
              <a:r>
                <a:rPr lang="en-US" altLang="zh-CN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6</a:t>
              </a:r>
              <a:r>
                <a:rPr lang="zh-CN" altLang="en-US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～</a:t>
              </a:r>
              <a:r>
                <a:rPr lang="en-US" altLang="zh-CN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7</a:t>
              </a:r>
              <a:r>
                <a:rPr lang="zh-CN" altLang="en-US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，</a:t>
              </a:r>
              <a:r>
                <a:rPr lang="en-US" altLang="zh-CN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mid=6</a:t>
              </a:r>
              <a:endParaRPr lang="zh-CN" altLang="en-US" sz="14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6929454" y="4000510"/>
              <a:ext cx="714380" cy="571504"/>
            </a:xfrm>
            <a:prstGeom prst="ellipse">
              <a:avLst/>
            </a:prstGeom>
            <a:solidFill>
              <a:srgbClr val="F29803">
                <a:alpha val="20000"/>
              </a:srgbClr>
            </a:solidFill>
            <a:ln>
              <a:solidFill>
                <a:srgbClr val="F29803"/>
              </a:solidFill>
              <a:tailEnd type="stealth" w="med" len="lg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i="1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R</a:t>
              </a:r>
              <a:r>
                <a:rPr lang="en-US" altLang="zh-CN" sz="160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[10]</a:t>
              </a:r>
              <a:endParaRPr lang="zh-CN" altLang="en-US" sz="160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357950" y="3571882"/>
              <a:ext cx="1643074" cy="396000"/>
            </a:xfrm>
            <a:prstGeom prst="rect">
              <a:avLst/>
            </a:prstGeom>
            <a:noFill/>
            <a:ln>
              <a:noFill/>
              <a:tailEnd type="stealth" w="med" len="lg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lnSpc>
                  <a:spcPts val="2160"/>
                </a:lnSpc>
                <a:spcBef>
                  <a:spcPts val="0"/>
                </a:spcBef>
              </a:pPr>
              <a:r>
                <a:rPr lang="en-US" altLang="zh-CN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9</a:t>
              </a:r>
              <a:r>
                <a:rPr lang="zh-CN" altLang="en-US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～</a:t>
              </a:r>
              <a:r>
                <a:rPr lang="en-US" altLang="zh-CN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11</a:t>
              </a:r>
              <a:r>
                <a:rPr lang="zh-CN" altLang="en-US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，</a:t>
              </a:r>
              <a:r>
                <a:rPr lang="en-US" altLang="zh-CN" sz="14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mid=10</a:t>
              </a:r>
              <a:endParaRPr lang="zh-CN" altLang="en-US" sz="14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cxnSp>
          <p:nvCxnSpPr>
            <p:cNvPr id="35" name="直接连接符 34"/>
            <p:cNvCxnSpPr>
              <a:stCxn id="12" idx="6"/>
              <a:endCxn id="28" idx="1"/>
            </p:cNvCxnSpPr>
            <p:nvPr/>
          </p:nvCxnSpPr>
          <p:spPr>
            <a:xfrm>
              <a:off x="5000628" y="2285998"/>
              <a:ext cx="1104751" cy="798075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stCxn id="28" idx="3"/>
              <a:endCxn id="30" idx="7"/>
            </p:cNvCxnSpPr>
            <p:nvPr/>
          </p:nvCxnSpPr>
          <p:spPr>
            <a:xfrm rot="5400000">
              <a:off x="5631313" y="3610139"/>
              <a:ext cx="596018" cy="352114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stCxn id="28" idx="5"/>
              <a:endCxn id="32" idx="1"/>
            </p:cNvCxnSpPr>
            <p:nvPr/>
          </p:nvCxnSpPr>
          <p:spPr>
            <a:xfrm rot="16200000" flipH="1">
              <a:off x="6524288" y="3574420"/>
              <a:ext cx="596018" cy="423552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7185121" y="2243788"/>
            <a:ext cx="357190" cy="457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F29803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Symbol"/>
              </a:rPr>
              <a:t></a:t>
            </a:r>
            <a:endParaRPr lang="zh-CN" altLang="en-US" dirty="0">
              <a:solidFill>
                <a:srgbClr val="F29803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4575330" y="2823499"/>
            <a:ext cx="722313" cy="533493"/>
            <a:chOff x="1774825" y="5489593"/>
            <a:chExt cx="722313" cy="533493"/>
          </a:xfrm>
        </p:grpSpPr>
        <p:sp>
          <p:nvSpPr>
            <p:cNvPr id="47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>
                  <a:solidFill>
                    <a:srgbClr val="FFFFFF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1</a:t>
              </a:r>
            </a:p>
          </p:txBody>
        </p:sp>
        <p:sp>
          <p:nvSpPr>
            <p:cNvPr id="50" name="AutoShape 8"/>
            <p:cNvSpPr>
              <a:spLocks noChangeArrowheads="1"/>
            </p:cNvSpPr>
            <p:nvPr/>
          </p:nvSpPr>
          <p:spPr bwMode="auto">
            <a:xfrm>
              <a:off x="1774825" y="5518173"/>
              <a:ext cx="544513" cy="504913"/>
            </a:xfrm>
            <a:prstGeom prst="roundRect">
              <a:avLst>
                <a:gd name="adj" fmla="val 8380"/>
              </a:avLst>
            </a:prstGeom>
            <a:solidFill>
              <a:srgbClr val="F29803"/>
            </a:solidFill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marL="342900" indent="-342900"/>
              <a:r>
                <a:rPr lang="zh-CN" altLang="en-US" sz="22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解</a:t>
              </a:r>
              <a:endParaRPr lang="ru-RU" altLang="zh-CN" sz="2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D243D9E4-8C83-BAE1-E9D6-A4A4420DCEC5}"/>
              </a:ext>
            </a:extLst>
          </p:cNvPr>
          <p:cNvSpPr txBox="1"/>
          <p:nvPr/>
        </p:nvSpPr>
        <p:spPr>
          <a:xfrm>
            <a:off x="1103287" y="144249"/>
            <a:ext cx="816249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示例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6C42672-8F9A-048E-3033-4490B25C2C7A}"/>
              </a:ext>
            </a:extLst>
          </p:cNvPr>
          <p:cNvSpPr/>
          <p:nvPr/>
        </p:nvSpPr>
        <p:spPr>
          <a:xfrm>
            <a:off x="4295800" y="2737774"/>
            <a:ext cx="6624736" cy="382249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14D252-0278-32F9-E39B-410B16A6B6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298"/>
          <a:stretch/>
        </p:blipFill>
        <p:spPr>
          <a:xfrm>
            <a:off x="144660" y="1562439"/>
            <a:ext cx="406613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1" grpId="0"/>
      <p:bldP spid="38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7448" y="1988840"/>
            <a:ext cx="6607019" cy="3269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当采用分块查找时，数据的组织方式为（  ）。</a:t>
            </a: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Font typeface="+mj-lt"/>
              <a:buAutoNum type="alphaUcPeriod"/>
            </a:pPr>
            <a:r>
              <a:rPr lang="zh-CN" altLang="en-US" sz="2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数据分成若干块，每块内数据有序</a:t>
            </a: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Font typeface="+mj-lt"/>
              <a:buAutoNum type="alphaUcPeriod"/>
            </a:pPr>
            <a:r>
              <a:rPr lang="zh-CN" altLang="en-US" sz="2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数据分成若干块，每块内数据不必有序，但块间必须有序，每块内最大（或最小）的数据组成索引块</a:t>
            </a: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Font typeface="+mj-lt"/>
              <a:buAutoNum type="alphaUcPeriod"/>
            </a:pPr>
            <a:r>
              <a:rPr lang="zh-CN" altLang="en-US" sz="2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数据分成若干块，每块内数据有序，每块内最大（或最小）的数据组成索引块</a:t>
            </a: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Font typeface="+mj-lt"/>
              <a:buAutoNum type="alphaUcPeriod"/>
            </a:pPr>
            <a:r>
              <a:rPr lang="zh-CN" altLang="en-US" sz="2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数据分成若干块，每块中的数据个数必须相同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32104" y="3446060"/>
            <a:ext cx="3571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800" dirty="0">
                <a:solidFill>
                  <a:srgbClr val="F29803"/>
                </a:solidFill>
                <a:ea typeface="楷体" pitchFamily="49" charset="-122"/>
                <a:cs typeface="Times New Roman" pitchFamily="18" charset="0"/>
                <a:sym typeface="Symbol"/>
              </a:rPr>
              <a:t></a:t>
            </a:r>
            <a:endParaRPr lang="zh-CN" altLang="en-US" sz="2800" dirty="0">
              <a:solidFill>
                <a:srgbClr val="F29803"/>
              </a:solidFill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D0EF40C-FA2D-A85D-2549-CC2496A9DF82}"/>
              </a:ext>
            </a:extLst>
          </p:cNvPr>
          <p:cNvSpPr txBox="1"/>
          <p:nvPr/>
        </p:nvSpPr>
        <p:spPr>
          <a:xfrm>
            <a:off x="1127448" y="144249"/>
            <a:ext cx="816249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示例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BFDCFA1F-2774-B023-CFB9-C71B0CC5D1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68208" y="2492896"/>
            <a:ext cx="3809599" cy="3809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66439" y="2878501"/>
            <a:ext cx="1512168" cy="826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块内无序，块间有序！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8328248" y="3060550"/>
            <a:ext cx="722313" cy="533493"/>
            <a:chOff x="1774825" y="5489593"/>
            <a:chExt cx="722313" cy="533493"/>
          </a:xfrm>
        </p:grpSpPr>
        <p:sp>
          <p:nvSpPr>
            <p:cNvPr id="15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>
                  <a:solidFill>
                    <a:srgbClr val="FFFFFF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1</a:t>
              </a:r>
            </a:p>
          </p:txBody>
        </p:sp>
        <p:sp>
          <p:nvSpPr>
            <p:cNvPr id="18" name="AutoShape 8"/>
            <p:cNvSpPr>
              <a:spLocks noChangeArrowheads="1"/>
            </p:cNvSpPr>
            <p:nvPr/>
          </p:nvSpPr>
          <p:spPr bwMode="auto">
            <a:xfrm>
              <a:off x="1774825" y="5518173"/>
              <a:ext cx="544513" cy="504913"/>
            </a:xfrm>
            <a:prstGeom prst="roundRect">
              <a:avLst>
                <a:gd name="adj" fmla="val 8380"/>
              </a:avLst>
            </a:prstGeom>
            <a:solidFill>
              <a:srgbClr val="F29803"/>
            </a:solidFill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marL="342900" indent="-342900"/>
              <a:r>
                <a:rPr lang="zh-CN" altLang="en-US" sz="22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解</a:t>
              </a:r>
              <a:endParaRPr lang="ru-RU" altLang="zh-CN" sz="2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20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810314" y="2021214"/>
            <a:ext cx="6532249" cy="459322"/>
            <a:chOff x="1000100" y="2285997"/>
            <a:chExt cx="5767837" cy="344491"/>
          </a:xfrm>
        </p:grpSpPr>
        <p:sp>
          <p:nvSpPr>
            <p:cNvPr id="9" name="TextBox 8"/>
            <p:cNvSpPr txBox="1"/>
            <p:nvPr/>
          </p:nvSpPr>
          <p:spPr>
            <a:xfrm>
              <a:off x="1000100" y="2285997"/>
              <a:ext cx="3286148" cy="331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2000" indent="-252000" algn="l">
                <a:lnSpc>
                  <a:spcPts val="3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800" dirty="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二叉树结构  </a:t>
              </a:r>
              <a:r>
                <a:rPr lang="en-US" altLang="zh-CN" sz="1800" dirty="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+  BST</a:t>
              </a:r>
              <a:r>
                <a:rPr lang="zh-CN" altLang="en-US" sz="1800" dirty="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特性</a:t>
              </a:r>
            </a:p>
          </p:txBody>
        </p:sp>
        <p:sp>
          <p:nvSpPr>
            <p:cNvPr id="10" name="右箭头 9"/>
            <p:cNvSpPr/>
            <p:nvPr/>
          </p:nvSpPr>
          <p:spPr>
            <a:xfrm>
              <a:off x="3820211" y="2344736"/>
              <a:ext cx="1159451" cy="285752"/>
            </a:xfrm>
            <a:prstGeom prst="rightArrow">
              <a:avLst/>
            </a:prstGeom>
            <a:solidFill>
              <a:srgbClr val="F29803"/>
            </a:solidFill>
            <a:ln>
              <a:noFill/>
              <a:tailEnd type="stealth" w="med" len="lg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2000" indent="-252000">
                <a:buFont typeface="Arial" panose="020B0604020202020204" pitchFamily="34" charset="0"/>
                <a:buChar char="•"/>
              </a:pPr>
              <a:endParaRPr lang="zh-CN" altLang="en-US" sz="1800">
                <a:solidFill>
                  <a:srgbClr val="52525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53425" y="2285998"/>
              <a:ext cx="1714512" cy="331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1800" dirty="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二叉排序树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10314" y="2410725"/>
            <a:ext cx="3857652" cy="442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 algn="l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基本运算：查找、插入、删除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4685D0-911F-601C-58F6-4914D303B59E}"/>
              </a:ext>
            </a:extLst>
          </p:cNvPr>
          <p:cNvSpPr txBox="1"/>
          <p:nvPr/>
        </p:nvSpPr>
        <p:spPr>
          <a:xfrm>
            <a:off x="1127448" y="144249"/>
            <a:ext cx="2255747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 </a:t>
            </a:r>
            <a:r>
              <a:rPr lang="en-US" altLang="zh-CN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2</a:t>
            </a:r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、树 表 查 找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50580AB-CC46-7EF5-E529-4676CF2EB27E}"/>
              </a:ext>
            </a:extLst>
          </p:cNvPr>
          <p:cNvGrpSpPr/>
          <p:nvPr/>
        </p:nvGrpSpPr>
        <p:grpSpPr>
          <a:xfrm>
            <a:off x="1720307" y="1416138"/>
            <a:ext cx="2659716" cy="517275"/>
            <a:chOff x="1396241" y="2307707"/>
            <a:chExt cx="1784996" cy="480002"/>
          </a:xfrm>
        </p:grpSpPr>
        <p:sp>
          <p:nvSpPr>
            <p:cNvPr id="19" name="立方体 18">
              <a:extLst>
                <a:ext uri="{FF2B5EF4-FFF2-40B4-BE49-F238E27FC236}">
                  <a16:creationId xmlns:a16="http://schemas.microsoft.com/office/drawing/2014/main" id="{93B3174B-FC41-3993-D388-33119BDA8ACE}"/>
                </a:ext>
              </a:extLst>
            </p:cNvPr>
            <p:cNvSpPr/>
            <p:nvPr/>
          </p:nvSpPr>
          <p:spPr>
            <a:xfrm>
              <a:off x="1396241" y="2307707"/>
              <a:ext cx="1784996" cy="480002"/>
            </a:xfrm>
            <a:prstGeom prst="roundRect">
              <a:avLst/>
            </a:prstGeom>
            <a:solidFill>
              <a:srgbClr val="F29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9421743-9C96-CB24-0F9D-BF1FF376D614}"/>
                </a:ext>
              </a:extLst>
            </p:cNvPr>
            <p:cNvSpPr txBox="1"/>
            <p:nvPr/>
          </p:nvSpPr>
          <p:spPr>
            <a:xfrm>
              <a:off x="1433296" y="2351962"/>
              <a:ext cx="1728588" cy="39148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1</a:t>
              </a:r>
              <a:r>
                <a:rPr lang="zh-CN" altLang="en-US" sz="1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、二叉排序树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F390107-BB26-DD08-1EB1-85C705A6EF06}"/>
              </a:ext>
            </a:extLst>
          </p:cNvPr>
          <p:cNvGrpSpPr/>
          <p:nvPr/>
        </p:nvGrpSpPr>
        <p:grpSpPr>
          <a:xfrm>
            <a:off x="1720307" y="2982931"/>
            <a:ext cx="2659716" cy="517276"/>
            <a:chOff x="1396241" y="2307706"/>
            <a:chExt cx="1784996" cy="480002"/>
          </a:xfrm>
        </p:grpSpPr>
        <p:sp>
          <p:nvSpPr>
            <p:cNvPr id="22" name="立方体 21">
              <a:extLst>
                <a:ext uri="{FF2B5EF4-FFF2-40B4-BE49-F238E27FC236}">
                  <a16:creationId xmlns:a16="http://schemas.microsoft.com/office/drawing/2014/main" id="{5C51E7E3-E826-13D4-16AB-D8AA40688748}"/>
                </a:ext>
              </a:extLst>
            </p:cNvPr>
            <p:cNvSpPr/>
            <p:nvPr/>
          </p:nvSpPr>
          <p:spPr>
            <a:xfrm>
              <a:off x="1396241" y="2307706"/>
              <a:ext cx="1784996" cy="480002"/>
            </a:xfrm>
            <a:prstGeom prst="roundRect">
              <a:avLst/>
            </a:prstGeom>
            <a:solidFill>
              <a:srgbClr val="F29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BF09602-CFE4-D9C7-77BC-8638D0DADA60}"/>
                </a:ext>
              </a:extLst>
            </p:cNvPr>
            <p:cNvSpPr txBox="1"/>
            <p:nvPr/>
          </p:nvSpPr>
          <p:spPr>
            <a:xfrm>
              <a:off x="1433296" y="2351961"/>
              <a:ext cx="1728588" cy="391488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二叉排序树重要属性</a:t>
              </a: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A80A8024-FE87-C42A-312A-D33C42E1E35D}"/>
              </a:ext>
            </a:extLst>
          </p:cNvPr>
          <p:cNvSpPr txBox="1"/>
          <p:nvPr/>
        </p:nvSpPr>
        <p:spPr>
          <a:xfrm>
            <a:off x="1775520" y="3501008"/>
            <a:ext cx="6252991" cy="252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二叉排序树  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  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中序序列是一个递增有序序列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二叉树 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+ 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中序序列是一个递增有序序列 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 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二叉排序树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二叉排序树中最小结点是中序序列的开始结点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二叉排序树中最小结点是根结点最左下结点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二叉排序树中最大结点是中序序列的尾结点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二叉排序树中最大结点是根结点最右下结点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4B25950-2B11-17BD-91CD-FBE81F541B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2" t="-215" r="20717" b="215"/>
          <a:stretch/>
        </p:blipFill>
        <p:spPr>
          <a:xfrm>
            <a:off x="7821942" y="1340767"/>
            <a:ext cx="3314618" cy="5334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831838D-114A-3EE4-3526-423FE24FA9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92144" y="1772816"/>
            <a:ext cx="4413427" cy="44134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398005-697E-7D68-9C53-EB93C68B607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71" t="11550" r="9199" b="11801"/>
          <a:stretch/>
        </p:blipFill>
        <p:spPr>
          <a:xfrm>
            <a:off x="1415479" y="1052736"/>
            <a:ext cx="5584501" cy="52565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43697" y="3254173"/>
            <a:ext cx="4608512" cy="2351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用</a:t>
            </a:r>
            <a:r>
              <a:rPr lang="en-US" sz="2000" i="1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zh-CN" altLang="en-US" sz="2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个关键字构造的一棵二叉排序树，经过</a:t>
            </a:r>
            <a:r>
              <a:rPr lang="en-US" sz="2000" i="1" dirty="0" err="1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zh-CN" altLang="en-US" sz="2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次关键字比较成功找到的元素个数最多为（  ）。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nb-NO" sz="2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 </a:t>
            </a:r>
            <a:r>
              <a:rPr lang="nb-NO" sz="2000" i="1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A.i            </a:t>
            </a:r>
            <a:r>
              <a:rPr lang="nb-NO" sz="2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B.2</a:t>
            </a:r>
            <a:r>
              <a:rPr lang="nb-NO" sz="2000" i="1" baseline="30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nb-NO" sz="2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	     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nb-NO" sz="2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 C.2</a:t>
            </a:r>
            <a:r>
              <a:rPr lang="nb-NO" sz="2000" i="1" baseline="30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nb-NO" sz="2000" baseline="30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-1</a:t>
            </a:r>
            <a:r>
              <a:rPr lang="nb-NO" sz="2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		D.2</a:t>
            </a:r>
            <a:r>
              <a:rPr lang="nb-NO" sz="2000" i="1" baseline="30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nb-NO" sz="20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-1</a:t>
            </a:r>
            <a:endParaRPr lang="zh-CN" altLang="en-US" sz="2000" dirty="0">
              <a:solidFill>
                <a:srgbClr val="525252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68816" y="3818956"/>
            <a:ext cx="2473369" cy="826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二叉排序树中第</a:t>
            </a:r>
            <a:r>
              <a:rPr lang="en-US" sz="18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 </a:t>
            </a:r>
            <a:r>
              <a:rPr lang="zh-CN" alt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层最多有</a:t>
            </a:r>
            <a:r>
              <a:rPr lang="nb-NO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</a:t>
            </a:r>
            <a:r>
              <a:rPr lang="nb-NO" sz="1800" i="1" baseline="30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</a:t>
            </a:r>
            <a:r>
              <a:rPr lang="nb-NO" sz="1800" baseline="30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-1</a:t>
            </a:r>
            <a:r>
              <a:rPr lang="zh-CN" alt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个结点。</a:t>
            </a:r>
            <a:r>
              <a:rPr lang="en-US" altLang="zh-CN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C</a:t>
            </a:r>
            <a:endParaRPr lang="zh-CN" altLang="en-US" sz="18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105770" y="3285463"/>
            <a:ext cx="722313" cy="533493"/>
            <a:chOff x="1774825" y="5489593"/>
            <a:chExt cx="722313" cy="533493"/>
          </a:xfrm>
        </p:grpSpPr>
        <p:sp>
          <p:nvSpPr>
            <p:cNvPr id="15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 dirty="0">
                  <a:solidFill>
                    <a:srgbClr val="FFFFFF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1</a:t>
              </a:r>
            </a:p>
          </p:txBody>
        </p:sp>
        <p:sp>
          <p:nvSpPr>
            <p:cNvPr id="18" name="AutoShape 8"/>
            <p:cNvSpPr>
              <a:spLocks noChangeArrowheads="1"/>
            </p:cNvSpPr>
            <p:nvPr/>
          </p:nvSpPr>
          <p:spPr bwMode="auto">
            <a:xfrm>
              <a:off x="1774825" y="5518173"/>
              <a:ext cx="544513" cy="504913"/>
            </a:xfrm>
            <a:prstGeom prst="roundRect">
              <a:avLst>
                <a:gd name="adj" fmla="val 8380"/>
              </a:avLst>
            </a:prstGeom>
            <a:solidFill>
              <a:srgbClr val="F29803"/>
            </a:solidFill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marL="342900" indent="-342900"/>
              <a:r>
                <a:rPr lang="zh-CN" altLang="en-US" sz="22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解</a:t>
              </a:r>
              <a:endParaRPr lang="ru-RU" altLang="zh-CN" sz="2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7777C76E-1201-A079-BDE8-DBE23F001CA2}"/>
              </a:ext>
            </a:extLst>
          </p:cNvPr>
          <p:cNvSpPr txBox="1"/>
          <p:nvPr/>
        </p:nvSpPr>
        <p:spPr>
          <a:xfrm>
            <a:off x="1127448" y="144249"/>
            <a:ext cx="816249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示例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6417B4E0-5ED6-77AA-6C5C-E3315BF0D3C3}"/>
              </a:ext>
            </a:extLst>
          </p:cNvPr>
          <p:cNvGrpSpPr/>
          <p:nvPr/>
        </p:nvGrpSpPr>
        <p:grpSpPr>
          <a:xfrm>
            <a:off x="7297196" y="1412776"/>
            <a:ext cx="3888433" cy="4968552"/>
            <a:chOff x="6600056" y="2420888"/>
            <a:chExt cx="4833795" cy="2448272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12CE3216-19EF-5D2A-C0DF-F869A349AFB0}"/>
                </a:ext>
              </a:extLst>
            </p:cNvPr>
            <p:cNvSpPr/>
            <p:nvPr/>
          </p:nvSpPr>
          <p:spPr>
            <a:xfrm>
              <a:off x="6600056" y="2420888"/>
              <a:ext cx="4833795" cy="2448272"/>
            </a:xfrm>
            <a:prstGeom prst="roundRect">
              <a:avLst>
                <a:gd name="adj" fmla="val 7952"/>
              </a:avLst>
            </a:prstGeom>
            <a:solidFill>
              <a:srgbClr val="F29803"/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79CABF6B-6FD6-2D5A-402E-06360210DE05}"/>
                </a:ext>
              </a:extLst>
            </p:cNvPr>
            <p:cNvSpPr/>
            <p:nvPr/>
          </p:nvSpPr>
          <p:spPr>
            <a:xfrm>
              <a:off x="6779087" y="2491852"/>
              <a:ext cx="4497948" cy="2298077"/>
            </a:xfrm>
            <a:prstGeom prst="roundRect">
              <a:avLst>
                <a:gd name="adj" fmla="val 7952"/>
              </a:avLst>
            </a:prstGeom>
            <a:solidFill>
              <a:schemeClr val="bg1"/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65B77C87-D4D2-6004-1B38-3238BA91E9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69" t="13211" r="9550" b="15315"/>
          <a:stretch/>
        </p:blipFill>
        <p:spPr>
          <a:xfrm>
            <a:off x="911423" y="981070"/>
            <a:ext cx="5619355" cy="52562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85643" y="3048783"/>
            <a:ext cx="4329600" cy="2828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对于下列关键字序列，不可能构成某二叉排序树中一条查找路径的序列是（  ）。</a:t>
            </a:r>
          </a:p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A. 95, 22, 91, 24, 94, 71</a:t>
            </a:r>
          </a:p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B. 92, 20, 91, 34, 88, 35</a:t>
            </a:r>
            <a:endParaRPr lang="zh-CN" altLang="en-US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C. 21, 89, 77, 29, 36, 38</a:t>
            </a:r>
          </a:p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D. 12, 25, 71, 68, 33, 34</a:t>
            </a:r>
            <a:endParaRPr lang="zh-CN" altLang="en-US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961631" y="3933280"/>
            <a:ext cx="2016224" cy="2016000"/>
          </a:xfrm>
          <a:prstGeom prst="ellipse">
            <a:avLst/>
          </a:prstGeom>
          <a:ln w="28575">
            <a:solidFill>
              <a:schemeClr val="bg1">
                <a:lumMod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8609704" y="1933016"/>
            <a:ext cx="2143877" cy="3820840"/>
            <a:chOff x="3714744" y="2000246"/>
            <a:chExt cx="2143877" cy="2865630"/>
          </a:xfrm>
        </p:grpSpPr>
        <p:cxnSp>
          <p:nvCxnSpPr>
            <p:cNvPr id="19" name="直接连接符 18"/>
            <p:cNvCxnSpPr/>
            <p:nvPr/>
          </p:nvCxnSpPr>
          <p:spPr>
            <a:xfrm rot="5400000">
              <a:off x="4080301" y="4378638"/>
              <a:ext cx="277085" cy="125542"/>
            </a:xfrm>
            <a:prstGeom prst="line">
              <a:avLst/>
            </a:prstGeom>
            <a:ln>
              <a:solidFill>
                <a:srgbClr val="F29803"/>
              </a:solidFill>
              <a:tailEnd type="none"/>
            </a:ln>
            <a:effectLst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5400000">
              <a:off x="4013496" y="3466678"/>
              <a:ext cx="277085" cy="125542"/>
            </a:xfrm>
            <a:prstGeom prst="line">
              <a:avLst/>
            </a:prstGeom>
            <a:ln>
              <a:solidFill>
                <a:srgbClr val="F29803"/>
              </a:solidFill>
              <a:tailEnd type="none"/>
            </a:ln>
            <a:effectLst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5400000">
              <a:off x="3962696" y="2429174"/>
              <a:ext cx="277085" cy="125542"/>
            </a:xfrm>
            <a:prstGeom prst="line">
              <a:avLst/>
            </a:prstGeom>
            <a:ln>
              <a:solidFill>
                <a:srgbClr val="F29803"/>
              </a:solidFill>
              <a:tailEnd type="none"/>
            </a:ln>
            <a:effectLst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071934" y="2000246"/>
              <a:ext cx="504000" cy="378000"/>
            </a:xfrm>
            <a:prstGeom prst="ellipse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  <a:tailEnd type="stealth" w="med" len="lg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b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95</a:t>
              </a:r>
              <a:endParaRPr lang="zh-CN" altLang="en-US" sz="1600" b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714744" y="2571750"/>
              <a:ext cx="504000" cy="378000"/>
            </a:xfrm>
            <a:prstGeom prst="ellipse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  <a:tailEnd type="stealth" w="med" len="lg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b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22</a:t>
              </a:r>
              <a:endParaRPr lang="zh-CN" altLang="en-US" sz="1600" b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143372" y="3033716"/>
              <a:ext cx="504000" cy="378000"/>
            </a:xfrm>
            <a:prstGeom prst="ellipse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  <a:tailEnd type="stealth" w="med" len="lg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b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91</a:t>
              </a:r>
              <a:endParaRPr lang="zh-CN" altLang="en-US" sz="1600" b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714744" y="3579820"/>
              <a:ext cx="504000" cy="378000"/>
            </a:xfrm>
            <a:prstGeom prst="ellipse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  <a:tailEnd type="stealth" w="med" len="lg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b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24</a:t>
              </a:r>
              <a:endParaRPr lang="zh-CN" altLang="en-US" sz="1600" b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214810" y="3937010"/>
              <a:ext cx="540000" cy="405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  <a:tailEnd type="stealth" w="med" len="lg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b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94</a:t>
              </a:r>
              <a:endParaRPr lang="zh-CN" altLang="en-US" sz="1600" b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786182" y="4487876"/>
              <a:ext cx="504000" cy="378000"/>
            </a:xfrm>
            <a:prstGeom prst="ellipse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  <a:tailEnd type="stealth" w="med" len="lg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71</a:t>
              </a:r>
              <a:endPara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cxnSp>
          <p:nvCxnSpPr>
            <p:cNvPr id="15" name="直接连接符 14"/>
            <p:cNvCxnSpPr>
              <a:stCxn id="6" idx="5"/>
              <a:endCxn id="7" idx="1"/>
            </p:cNvCxnSpPr>
            <p:nvPr/>
          </p:nvCxnSpPr>
          <p:spPr>
            <a:xfrm rot="16200000" flipH="1">
              <a:off x="4083719" y="2955609"/>
              <a:ext cx="194680" cy="72246"/>
            </a:xfrm>
            <a:prstGeom prst="line">
              <a:avLst/>
            </a:prstGeom>
            <a:ln>
              <a:solidFill>
                <a:srgbClr val="F29803"/>
              </a:solidFill>
              <a:tailEnd type="none"/>
            </a:ln>
            <a:effectLst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16200000" flipH="1">
              <a:off x="4088603" y="3933041"/>
              <a:ext cx="158880" cy="125542"/>
            </a:xfrm>
            <a:prstGeom prst="line">
              <a:avLst/>
            </a:prstGeom>
            <a:ln>
              <a:solidFill>
                <a:srgbClr val="F29803"/>
              </a:solidFill>
              <a:tailEnd type="none"/>
            </a:ln>
            <a:effectLst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929927" y="3437094"/>
              <a:ext cx="928694" cy="336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18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选项</a:t>
              </a:r>
              <a:r>
                <a:rPr lang="en-US" altLang="zh-CN" sz="18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A</a:t>
              </a:r>
              <a:endPara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031407" y="1926646"/>
            <a:ext cx="722313" cy="533493"/>
            <a:chOff x="1774825" y="5489593"/>
            <a:chExt cx="722313" cy="533493"/>
          </a:xfrm>
        </p:grpSpPr>
        <p:sp>
          <p:nvSpPr>
            <p:cNvPr id="33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36" name="AutoShape 8"/>
            <p:cNvSpPr>
              <a:spLocks noChangeArrowheads="1"/>
            </p:cNvSpPr>
            <p:nvPr/>
          </p:nvSpPr>
          <p:spPr bwMode="auto">
            <a:xfrm>
              <a:off x="1774825" y="5518173"/>
              <a:ext cx="544513" cy="504913"/>
            </a:xfrm>
            <a:prstGeom prst="roundRect">
              <a:avLst>
                <a:gd name="adj" fmla="val 8380"/>
              </a:avLst>
            </a:prstGeom>
            <a:solidFill>
              <a:srgbClr val="F29803"/>
            </a:solidFill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marL="342900" indent="-342900"/>
              <a:r>
                <a:rPr lang="zh-CN" altLang="en-US" sz="2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解</a:t>
              </a:r>
              <a:endParaRPr lang="ru-RU" altLang="zh-CN" sz="2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D3AFDCE0-8DC2-EC48-6399-91EF0DA138D7}"/>
              </a:ext>
            </a:extLst>
          </p:cNvPr>
          <p:cNvSpPr txBox="1"/>
          <p:nvPr/>
        </p:nvSpPr>
        <p:spPr>
          <a:xfrm>
            <a:off x="1127448" y="144249"/>
            <a:ext cx="816249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示例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 animBg="1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30F0D58-707A-5F1E-27A0-EB2F49883E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02" t="4640" r="6799" b="6918"/>
          <a:stretch/>
        </p:blipFill>
        <p:spPr>
          <a:xfrm>
            <a:off x="907601" y="980727"/>
            <a:ext cx="5188400" cy="5616625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304D8DA3-3F90-4E09-329F-C675697ED18D}"/>
              </a:ext>
            </a:extLst>
          </p:cNvPr>
          <p:cNvGrpSpPr/>
          <p:nvPr/>
        </p:nvGrpSpPr>
        <p:grpSpPr>
          <a:xfrm>
            <a:off x="6600056" y="2420888"/>
            <a:ext cx="4833795" cy="2448272"/>
            <a:chOff x="1214414" y="3789040"/>
            <a:chExt cx="4554401" cy="1728192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04C89DD5-1E50-81C5-91F1-29B0D4E19ADF}"/>
                </a:ext>
              </a:extLst>
            </p:cNvPr>
            <p:cNvSpPr/>
            <p:nvPr/>
          </p:nvSpPr>
          <p:spPr>
            <a:xfrm>
              <a:off x="1214414" y="3789040"/>
              <a:ext cx="4554401" cy="1728192"/>
            </a:xfrm>
            <a:prstGeom prst="roundRect">
              <a:avLst>
                <a:gd name="adj" fmla="val 7952"/>
              </a:avLst>
            </a:prstGeom>
            <a:solidFill>
              <a:srgbClr val="F29803"/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80DDA7B1-53AA-E9C2-CAEB-F73941F601A6}"/>
                </a:ext>
              </a:extLst>
            </p:cNvPr>
            <p:cNvSpPr/>
            <p:nvPr/>
          </p:nvSpPr>
          <p:spPr>
            <a:xfrm>
              <a:off x="1349629" y="3891956"/>
              <a:ext cx="4278373" cy="1517971"/>
            </a:xfrm>
            <a:prstGeom prst="roundRect">
              <a:avLst>
                <a:gd name="adj" fmla="val 7952"/>
              </a:avLst>
            </a:prstGeom>
            <a:solidFill>
              <a:schemeClr val="bg1"/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991544" y="2915399"/>
            <a:ext cx="3811283" cy="210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2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有一棵含有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8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个结点的二叉排序树，其结点值为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～</a:t>
            </a: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H</a:t>
            </a:r>
            <a:r>
              <a:rPr lang="zh-CN" alt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，以下（  ）是其后序遍历结果。</a:t>
            </a:r>
          </a:p>
          <a:p>
            <a:pPr algn="l">
              <a:lnSpc>
                <a:spcPts val="3200"/>
              </a:lnSpc>
              <a:spcBef>
                <a:spcPts val="0"/>
              </a:spcBef>
            </a:pP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A.ADBCEGFH	B.BCAGEHFD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ts val="3200"/>
              </a:lnSpc>
              <a:spcBef>
                <a:spcPts val="0"/>
              </a:spcBef>
            </a:pPr>
            <a:r>
              <a:rPr lang="en-US" sz="1800" dirty="0">
                <a:solidFill>
                  <a:srgbClr val="525252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C.BCAEFDHG	D.BDACEFHG</a:t>
            </a:r>
            <a:endParaRPr lang="zh-CN" altLang="en-US" sz="1800" dirty="0">
              <a:solidFill>
                <a:srgbClr val="525252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8087" y="3213702"/>
            <a:ext cx="4392488" cy="129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中序序列为</a:t>
            </a:r>
            <a:r>
              <a:rPr lang="en-US" altLang="zh-CN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ABCDEFGH</a:t>
            </a:r>
            <a:r>
              <a: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，与每一个选项的后序序列构造二叉排序树，只有</a:t>
            </a:r>
            <a:r>
              <a:rPr lang="en-US" altLang="zh-CN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C</a:t>
            </a:r>
            <a:r>
              <a: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可以构造出一棵二叉排序树。</a:t>
            </a:r>
            <a:r>
              <a:rPr lang="en-US" altLang="zh-CN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C</a:t>
            </a:r>
            <a:endParaRPr lang="zh-CN" altLang="en-US" sz="1800" b="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960096" y="2681335"/>
            <a:ext cx="722313" cy="533493"/>
            <a:chOff x="1774825" y="5489593"/>
            <a:chExt cx="722313" cy="533493"/>
          </a:xfrm>
        </p:grpSpPr>
        <p:sp>
          <p:nvSpPr>
            <p:cNvPr id="15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18" name="AutoShape 8"/>
            <p:cNvSpPr>
              <a:spLocks noChangeArrowheads="1"/>
            </p:cNvSpPr>
            <p:nvPr/>
          </p:nvSpPr>
          <p:spPr bwMode="auto">
            <a:xfrm>
              <a:off x="1774825" y="5518173"/>
              <a:ext cx="544513" cy="504913"/>
            </a:xfrm>
            <a:prstGeom prst="roundRect">
              <a:avLst>
                <a:gd name="adj" fmla="val 8380"/>
              </a:avLst>
            </a:prstGeom>
            <a:solidFill>
              <a:srgbClr val="F29803"/>
            </a:solidFill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marL="342900" indent="-342900"/>
              <a:r>
                <a:rPr lang="zh-CN" altLang="en-US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解</a:t>
              </a:r>
              <a:endParaRPr lang="ru-RU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4AC5DDF6-D32C-7884-D365-00933C70E973}"/>
              </a:ext>
            </a:extLst>
          </p:cNvPr>
          <p:cNvSpPr txBox="1"/>
          <p:nvPr/>
        </p:nvSpPr>
        <p:spPr>
          <a:xfrm>
            <a:off x="1127448" y="144249"/>
            <a:ext cx="816249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示例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20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8575">
          <a:solidFill>
            <a:srgbClr val="FF00FF"/>
          </a:solidFill>
          <a:tailEnd type="stealth" w="med" len="lg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3000"/>
          </a:lnSpc>
          <a:spcBef>
            <a:spcPts val="0"/>
          </a:spcBef>
          <a:defRPr sz="2000" smtClean="0">
            <a:solidFill>
              <a:srgbClr val="0000FF"/>
            </a:solidFill>
            <a:ea typeface="楷体" pitchFamily="49" charset="-122"/>
            <a:cs typeface="Times New Roman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4492</TotalTime>
  <Words>1412</Words>
  <Application>Microsoft Office PowerPoint</Application>
  <PresentationFormat>宽屏</PresentationFormat>
  <Paragraphs>167</Paragraphs>
  <Slides>16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黑体</vt:lpstr>
      <vt:lpstr>楷体</vt:lpstr>
      <vt:lpstr>思源黑体 CN Heavy</vt:lpstr>
      <vt:lpstr>思源黑体 CN Medium</vt:lpstr>
      <vt:lpstr>微软雅黑</vt:lpstr>
      <vt:lpstr>Arial</vt:lpstr>
      <vt:lpstr>Calibri</vt:lpstr>
      <vt:lpstr>Consolas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 wbh</dc:creator>
  <cp:lastModifiedBy>宋 美玉</cp:lastModifiedBy>
  <cp:revision>1593</cp:revision>
  <dcterms:created xsi:type="dcterms:W3CDTF">2004-03-31T23:50:14Z</dcterms:created>
  <dcterms:modified xsi:type="dcterms:W3CDTF">2022-06-23T02:37:40Z</dcterms:modified>
</cp:coreProperties>
</file>